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diagrams/quickStyle1.xml" ContentType="application/vnd.openxmlformats-officedocument.drawingml.diagramStyl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4" r:id="rId1"/>
  </p:sldMasterIdLst>
  <p:notesMasterIdLst>
    <p:notesMasterId r:id="rId39"/>
  </p:notesMasterIdLst>
  <p:handoutMasterIdLst>
    <p:handoutMasterId r:id="rId40"/>
  </p:handoutMasterIdLst>
  <p:sldIdLst>
    <p:sldId id="256" r:id="rId2"/>
    <p:sldId id="401" r:id="rId3"/>
    <p:sldId id="402" r:id="rId4"/>
    <p:sldId id="306" r:id="rId5"/>
    <p:sldId id="259" r:id="rId6"/>
    <p:sldId id="258" r:id="rId7"/>
    <p:sldId id="315" r:id="rId8"/>
    <p:sldId id="263" r:id="rId9"/>
    <p:sldId id="264" r:id="rId10"/>
    <p:sldId id="265" r:id="rId11"/>
    <p:sldId id="268" r:id="rId12"/>
    <p:sldId id="269" r:id="rId13"/>
    <p:sldId id="316" r:id="rId14"/>
    <p:sldId id="393" r:id="rId15"/>
    <p:sldId id="379" r:id="rId16"/>
    <p:sldId id="395" r:id="rId17"/>
    <p:sldId id="396" r:id="rId18"/>
    <p:sldId id="331" r:id="rId19"/>
    <p:sldId id="381" r:id="rId20"/>
    <p:sldId id="383" r:id="rId21"/>
    <p:sldId id="394" r:id="rId22"/>
    <p:sldId id="397" r:id="rId23"/>
    <p:sldId id="384" r:id="rId24"/>
    <p:sldId id="398" r:id="rId25"/>
    <p:sldId id="388" r:id="rId26"/>
    <p:sldId id="385" r:id="rId27"/>
    <p:sldId id="389" r:id="rId28"/>
    <p:sldId id="390" r:id="rId29"/>
    <p:sldId id="391" r:id="rId30"/>
    <p:sldId id="392" r:id="rId31"/>
    <p:sldId id="382" r:id="rId32"/>
    <p:sldId id="380" r:id="rId33"/>
    <p:sldId id="386" r:id="rId34"/>
    <p:sldId id="400" r:id="rId35"/>
    <p:sldId id="403" r:id="rId36"/>
    <p:sldId id="305" r:id="rId37"/>
    <p:sldId id="302" r:id="rId38"/>
  </p:sldIdLst>
  <p:sldSz cx="9144000" cy="6858000" type="screen4x3"/>
  <p:notesSz cx="7019925" cy="9305925"/>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74" d="100"/>
          <a:sy n="74" d="100"/>
        </p:scale>
        <p:origin x="-77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C35C99-124F-4CCC-8EE5-0DC4E01E29E5}" type="doc">
      <dgm:prSet loTypeId="urn:microsoft.com/office/officeart/2005/8/layout/matrix1" loCatId="matrix" qsTypeId="urn:microsoft.com/office/officeart/2005/8/quickstyle/3d2" qsCatId="3D" csTypeId="urn:microsoft.com/office/officeart/2005/8/colors/accent1_2" csCatId="accent1" phldr="1"/>
      <dgm:spPr/>
      <dgm:t>
        <a:bodyPr/>
        <a:lstStyle/>
        <a:p>
          <a:endParaRPr lang="en-US"/>
        </a:p>
      </dgm:t>
    </dgm:pt>
    <dgm:pt modelId="{27D1C627-C277-42E1-9537-F920C1C8D04F}">
      <dgm:prSet phldrT="[Text]"/>
      <dgm:spPr/>
      <dgm:t>
        <a:bodyPr/>
        <a:lstStyle/>
        <a:p>
          <a:r>
            <a:rPr lang="en-US" dirty="0" smtClean="0"/>
            <a:t>CARICOM </a:t>
          </a:r>
          <a:endParaRPr lang="en-US" dirty="0"/>
        </a:p>
      </dgm:t>
    </dgm:pt>
    <dgm:pt modelId="{110D3EF0-1FB0-4C76-B16E-50545E04D7C1}" type="parTrans" cxnId="{5DC104F4-03BF-4C40-B9D3-8D9843626116}">
      <dgm:prSet/>
      <dgm:spPr/>
      <dgm:t>
        <a:bodyPr/>
        <a:lstStyle/>
        <a:p>
          <a:endParaRPr lang="en-US"/>
        </a:p>
      </dgm:t>
    </dgm:pt>
    <dgm:pt modelId="{81EF7E81-8C5B-4CF1-9BD6-EDB873DD0790}" type="sibTrans" cxnId="{5DC104F4-03BF-4C40-B9D3-8D9843626116}">
      <dgm:prSet/>
      <dgm:spPr/>
      <dgm:t>
        <a:bodyPr/>
        <a:lstStyle/>
        <a:p>
          <a:endParaRPr lang="en-US"/>
        </a:p>
      </dgm:t>
    </dgm:pt>
    <dgm:pt modelId="{2F335AD9-4825-443D-835C-09A8F7556CBF}">
      <dgm:prSet phldrT="[Text]"/>
      <dgm:spPr/>
      <dgm:t>
        <a:bodyPr/>
        <a:lstStyle/>
        <a:p>
          <a:r>
            <a:rPr lang="en-US" dirty="0" smtClean="0"/>
            <a:t>CPPN</a:t>
          </a:r>
        </a:p>
        <a:p>
          <a:r>
            <a:rPr lang="en-US" dirty="0" smtClean="0"/>
            <a:t>INGP</a:t>
          </a:r>
          <a:endParaRPr lang="en-US" dirty="0"/>
        </a:p>
      </dgm:t>
    </dgm:pt>
    <dgm:pt modelId="{C051D2D9-027C-4C32-9923-C45CABC3A38D}" type="parTrans" cxnId="{A86034FE-5AA4-4B4C-B458-CA96726A68A9}">
      <dgm:prSet/>
      <dgm:spPr/>
      <dgm:t>
        <a:bodyPr/>
        <a:lstStyle/>
        <a:p>
          <a:endParaRPr lang="en-US"/>
        </a:p>
      </dgm:t>
    </dgm:pt>
    <dgm:pt modelId="{C3F771D4-EBCD-4547-BC9B-5B0C7897E711}" type="sibTrans" cxnId="{A86034FE-5AA4-4B4C-B458-CA96726A68A9}">
      <dgm:prSet/>
      <dgm:spPr/>
      <dgm:t>
        <a:bodyPr/>
        <a:lstStyle/>
        <a:p>
          <a:endParaRPr lang="en-US"/>
        </a:p>
      </dgm:t>
    </dgm:pt>
    <dgm:pt modelId="{46064F13-934A-48AE-8ECA-2D5BF71D84DB}">
      <dgm:prSet phldrT="[Text]"/>
      <dgm:spPr/>
      <dgm:t>
        <a:bodyPr/>
        <a:lstStyle/>
        <a:p>
          <a:r>
            <a:rPr lang="en-US" dirty="0" smtClean="0"/>
            <a:t>IDB</a:t>
          </a:r>
        </a:p>
        <a:p>
          <a:r>
            <a:rPr lang="en-US" dirty="0" smtClean="0"/>
            <a:t>CIDA</a:t>
          </a:r>
        </a:p>
        <a:p>
          <a:r>
            <a:rPr lang="en-US" dirty="0" smtClean="0"/>
            <a:t>EC</a:t>
          </a:r>
        </a:p>
        <a:p>
          <a:r>
            <a:rPr lang="en-US" dirty="0" smtClean="0"/>
            <a:t>Commonwealth Secretariat </a:t>
          </a:r>
        </a:p>
        <a:p>
          <a:r>
            <a:rPr lang="en-US" dirty="0" smtClean="0"/>
            <a:t>WORLD BANK</a:t>
          </a:r>
        </a:p>
        <a:p>
          <a:r>
            <a:rPr lang="en-US" dirty="0" smtClean="0"/>
            <a:t>OECD</a:t>
          </a:r>
          <a:endParaRPr lang="en-US" dirty="0"/>
        </a:p>
      </dgm:t>
    </dgm:pt>
    <dgm:pt modelId="{9F7832B9-B40A-499C-BE9B-D4249D6F60A9}" type="parTrans" cxnId="{9B99319E-1FA1-41DB-A3B2-CF6719732D4D}">
      <dgm:prSet/>
      <dgm:spPr/>
      <dgm:t>
        <a:bodyPr/>
        <a:lstStyle/>
        <a:p>
          <a:endParaRPr lang="en-US"/>
        </a:p>
      </dgm:t>
    </dgm:pt>
    <dgm:pt modelId="{5395C449-48B3-46CA-BC84-EFD8EBD5B0E8}" type="sibTrans" cxnId="{9B99319E-1FA1-41DB-A3B2-CF6719732D4D}">
      <dgm:prSet/>
      <dgm:spPr/>
      <dgm:t>
        <a:bodyPr/>
        <a:lstStyle/>
        <a:p>
          <a:endParaRPr lang="en-US"/>
        </a:p>
      </dgm:t>
    </dgm:pt>
    <dgm:pt modelId="{E40C6D79-E5EB-41ED-967E-11DA5A52C0C9}">
      <dgm:prSet phldrT="[Text]"/>
      <dgm:spPr/>
      <dgm:t>
        <a:bodyPr/>
        <a:lstStyle/>
        <a:p>
          <a:r>
            <a:rPr lang="en-US" dirty="0" smtClean="0"/>
            <a:t>NATIONAL DEVELOPMENTS </a:t>
          </a:r>
          <a:endParaRPr lang="en-US" dirty="0"/>
        </a:p>
      </dgm:t>
    </dgm:pt>
    <dgm:pt modelId="{C3499972-6761-405F-95D0-FE8A7CBA2424}" type="parTrans" cxnId="{B5338717-B733-4231-8549-EABA950BBE76}">
      <dgm:prSet/>
      <dgm:spPr/>
      <dgm:t>
        <a:bodyPr/>
        <a:lstStyle/>
        <a:p>
          <a:endParaRPr lang="en-US"/>
        </a:p>
      </dgm:t>
    </dgm:pt>
    <dgm:pt modelId="{780C6D79-B6C6-4FEC-A696-5EA5960B191B}" type="sibTrans" cxnId="{B5338717-B733-4231-8549-EABA950BBE76}">
      <dgm:prSet/>
      <dgm:spPr/>
      <dgm:t>
        <a:bodyPr/>
        <a:lstStyle/>
        <a:p>
          <a:endParaRPr lang="en-US"/>
        </a:p>
      </dgm:t>
    </dgm:pt>
    <dgm:pt modelId="{B9664F99-9830-44C3-8AED-1A3A7B7964C4}">
      <dgm:prSet phldrT="[Text]"/>
      <dgm:spPr/>
      <dgm:t>
        <a:bodyPr/>
        <a:lstStyle/>
        <a:p>
          <a:r>
            <a:rPr lang="en-US" dirty="0" smtClean="0"/>
            <a:t>Sub-Regional Developments (OECS) </a:t>
          </a:r>
          <a:endParaRPr lang="en-US" dirty="0"/>
        </a:p>
      </dgm:t>
    </dgm:pt>
    <dgm:pt modelId="{3B8FD0F6-C843-4744-B80A-6120FB9AFD93}" type="parTrans" cxnId="{991ED96F-53E4-46B8-BF4A-CC1A60F892EE}">
      <dgm:prSet/>
      <dgm:spPr/>
      <dgm:t>
        <a:bodyPr/>
        <a:lstStyle/>
        <a:p>
          <a:endParaRPr lang="en-US"/>
        </a:p>
      </dgm:t>
    </dgm:pt>
    <dgm:pt modelId="{DE3B3AF1-96F7-4D88-8800-96CAE14A0822}" type="sibTrans" cxnId="{991ED96F-53E4-46B8-BF4A-CC1A60F892EE}">
      <dgm:prSet/>
      <dgm:spPr/>
      <dgm:t>
        <a:bodyPr/>
        <a:lstStyle/>
        <a:p>
          <a:endParaRPr lang="en-US"/>
        </a:p>
      </dgm:t>
    </dgm:pt>
    <dgm:pt modelId="{779B4164-C020-4C38-8B4E-AE754871951C}" type="pres">
      <dgm:prSet presAssocID="{0FC35C99-124F-4CCC-8EE5-0DC4E01E29E5}" presName="diagram" presStyleCnt="0">
        <dgm:presLayoutVars>
          <dgm:chMax val="1"/>
          <dgm:dir/>
          <dgm:animLvl val="ctr"/>
          <dgm:resizeHandles val="exact"/>
        </dgm:presLayoutVars>
      </dgm:prSet>
      <dgm:spPr/>
    </dgm:pt>
    <dgm:pt modelId="{6D4D8EE0-F319-47A0-979B-B49B481B8384}" type="pres">
      <dgm:prSet presAssocID="{0FC35C99-124F-4CCC-8EE5-0DC4E01E29E5}" presName="matrix" presStyleCnt="0"/>
      <dgm:spPr/>
    </dgm:pt>
    <dgm:pt modelId="{3250B36E-FC59-4CE7-B604-0986F9300D34}" type="pres">
      <dgm:prSet presAssocID="{0FC35C99-124F-4CCC-8EE5-0DC4E01E29E5}" presName="tile1" presStyleLbl="node1" presStyleIdx="0" presStyleCnt="4"/>
      <dgm:spPr/>
      <dgm:t>
        <a:bodyPr/>
        <a:lstStyle/>
        <a:p>
          <a:endParaRPr lang="en-US"/>
        </a:p>
      </dgm:t>
    </dgm:pt>
    <dgm:pt modelId="{222D76EE-2F9F-40A3-AEAA-D23179410813}" type="pres">
      <dgm:prSet presAssocID="{0FC35C99-124F-4CCC-8EE5-0DC4E01E29E5}" presName="tile1text" presStyleLbl="node1" presStyleIdx="0" presStyleCnt="4">
        <dgm:presLayoutVars>
          <dgm:chMax val="0"/>
          <dgm:chPref val="0"/>
          <dgm:bulletEnabled val="1"/>
        </dgm:presLayoutVars>
      </dgm:prSet>
      <dgm:spPr/>
      <dgm:t>
        <a:bodyPr/>
        <a:lstStyle/>
        <a:p>
          <a:endParaRPr lang="en-US"/>
        </a:p>
      </dgm:t>
    </dgm:pt>
    <dgm:pt modelId="{5536F60A-E030-471D-BA5A-1DC9D596251A}" type="pres">
      <dgm:prSet presAssocID="{0FC35C99-124F-4CCC-8EE5-0DC4E01E29E5}" presName="tile2" presStyleLbl="node1" presStyleIdx="1" presStyleCnt="4"/>
      <dgm:spPr/>
      <dgm:t>
        <a:bodyPr/>
        <a:lstStyle/>
        <a:p>
          <a:endParaRPr lang="en-US"/>
        </a:p>
      </dgm:t>
    </dgm:pt>
    <dgm:pt modelId="{562FF011-6050-40EB-9D38-85DE5A898E26}" type="pres">
      <dgm:prSet presAssocID="{0FC35C99-124F-4CCC-8EE5-0DC4E01E29E5}" presName="tile2text" presStyleLbl="node1" presStyleIdx="1" presStyleCnt="4">
        <dgm:presLayoutVars>
          <dgm:chMax val="0"/>
          <dgm:chPref val="0"/>
          <dgm:bulletEnabled val="1"/>
        </dgm:presLayoutVars>
      </dgm:prSet>
      <dgm:spPr/>
      <dgm:t>
        <a:bodyPr/>
        <a:lstStyle/>
        <a:p>
          <a:endParaRPr lang="en-US"/>
        </a:p>
      </dgm:t>
    </dgm:pt>
    <dgm:pt modelId="{2CBEAE90-4196-410B-8087-B5CA1BB84304}" type="pres">
      <dgm:prSet presAssocID="{0FC35C99-124F-4CCC-8EE5-0DC4E01E29E5}" presName="tile3" presStyleLbl="node1" presStyleIdx="2" presStyleCnt="4"/>
      <dgm:spPr/>
    </dgm:pt>
    <dgm:pt modelId="{F827940E-91C9-4585-9A91-A90C1023136B}" type="pres">
      <dgm:prSet presAssocID="{0FC35C99-124F-4CCC-8EE5-0DC4E01E29E5}" presName="tile3text" presStyleLbl="node1" presStyleIdx="2" presStyleCnt="4">
        <dgm:presLayoutVars>
          <dgm:chMax val="0"/>
          <dgm:chPref val="0"/>
          <dgm:bulletEnabled val="1"/>
        </dgm:presLayoutVars>
      </dgm:prSet>
      <dgm:spPr/>
    </dgm:pt>
    <dgm:pt modelId="{7E5C4174-AC96-4475-A1A8-83FDFAC2BE37}" type="pres">
      <dgm:prSet presAssocID="{0FC35C99-124F-4CCC-8EE5-0DC4E01E29E5}" presName="tile4" presStyleLbl="node1" presStyleIdx="3" presStyleCnt="4"/>
      <dgm:spPr/>
      <dgm:t>
        <a:bodyPr/>
        <a:lstStyle/>
        <a:p>
          <a:endParaRPr lang="en-US"/>
        </a:p>
      </dgm:t>
    </dgm:pt>
    <dgm:pt modelId="{18543886-C223-4864-A7BD-E5AA40D8C222}" type="pres">
      <dgm:prSet presAssocID="{0FC35C99-124F-4CCC-8EE5-0DC4E01E29E5}" presName="tile4text" presStyleLbl="node1" presStyleIdx="3" presStyleCnt="4">
        <dgm:presLayoutVars>
          <dgm:chMax val="0"/>
          <dgm:chPref val="0"/>
          <dgm:bulletEnabled val="1"/>
        </dgm:presLayoutVars>
      </dgm:prSet>
      <dgm:spPr/>
      <dgm:t>
        <a:bodyPr/>
        <a:lstStyle/>
        <a:p>
          <a:endParaRPr lang="en-US"/>
        </a:p>
      </dgm:t>
    </dgm:pt>
    <dgm:pt modelId="{26AE6375-FCC2-40A6-8B42-EDEF19179750}" type="pres">
      <dgm:prSet presAssocID="{0FC35C99-124F-4CCC-8EE5-0DC4E01E29E5}" presName="centerTile" presStyleLbl="fgShp" presStyleIdx="0" presStyleCnt="1">
        <dgm:presLayoutVars>
          <dgm:chMax val="0"/>
          <dgm:chPref val="0"/>
        </dgm:presLayoutVars>
      </dgm:prSet>
      <dgm:spPr/>
    </dgm:pt>
  </dgm:ptLst>
  <dgm:cxnLst>
    <dgm:cxn modelId="{FC7F1217-4C6F-4FD3-AB93-8E9ADEDE81E9}" type="presOf" srcId="{B9664F99-9830-44C3-8AED-1A3A7B7964C4}" destId="{18543886-C223-4864-A7BD-E5AA40D8C222}" srcOrd="1" destOrd="0" presId="urn:microsoft.com/office/officeart/2005/8/layout/matrix1"/>
    <dgm:cxn modelId="{8692A7F3-018C-468D-AC82-4CBBEDD0DCC0}" type="presOf" srcId="{0FC35C99-124F-4CCC-8EE5-0DC4E01E29E5}" destId="{779B4164-C020-4C38-8B4E-AE754871951C}" srcOrd="0" destOrd="0" presId="urn:microsoft.com/office/officeart/2005/8/layout/matrix1"/>
    <dgm:cxn modelId="{08AE05B9-D121-469E-9CB8-3BAF81CDD743}" type="presOf" srcId="{27D1C627-C277-42E1-9537-F920C1C8D04F}" destId="{26AE6375-FCC2-40A6-8B42-EDEF19179750}" srcOrd="0" destOrd="0" presId="urn:microsoft.com/office/officeart/2005/8/layout/matrix1"/>
    <dgm:cxn modelId="{9B99319E-1FA1-41DB-A3B2-CF6719732D4D}" srcId="{27D1C627-C277-42E1-9537-F920C1C8D04F}" destId="{46064F13-934A-48AE-8ECA-2D5BF71D84DB}" srcOrd="1" destOrd="0" parTransId="{9F7832B9-B40A-499C-BE9B-D4249D6F60A9}" sibTransId="{5395C449-48B3-46CA-BC84-EFD8EBD5B0E8}"/>
    <dgm:cxn modelId="{B5338717-B733-4231-8549-EABA950BBE76}" srcId="{27D1C627-C277-42E1-9537-F920C1C8D04F}" destId="{E40C6D79-E5EB-41ED-967E-11DA5A52C0C9}" srcOrd="2" destOrd="0" parTransId="{C3499972-6761-405F-95D0-FE8A7CBA2424}" sibTransId="{780C6D79-B6C6-4FEC-A696-5EA5960B191B}"/>
    <dgm:cxn modelId="{991ED96F-53E4-46B8-BF4A-CC1A60F892EE}" srcId="{27D1C627-C277-42E1-9537-F920C1C8D04F}" destId="{B9664F99-9830-44C3-8AED-1A3A7B7964C4}" srcOrd="3" destOrd="0" parTransId="{3B8FD0F6-C843-4744-B80A-6120FB9AFD93}" sibTransId="{DE3B3AF1-96F7-4D88-8800-96CAE14A0822}"/>
    <dgm:cxn modelId="{C1824374-AA13-4CCA-A71D-43DA21B01F94}" type="presOf" srcId="{2F335AD9-4825-443D-835C-09A8F7556CBF}" destId="{3250B36E-FC59-4CE7-B604-0986F9300D34}" srcOrd="0" destOrd="0" presId="urn:microsoft.com/office/officeart/2005/8/layout/matrix1"/>
    <dgm:cxn modelId="{A86034FE-5AA4-4B4C-B458-CA96726A68A9}" srcId="{27D1C627-C277-42E1-9537-F920C1C8D04F}" destId="{2F335AD9-4825-443D-835C-09A8F7556CBF}" srcOrd="0" destOrd="0" parTransId="{C051D2D9-027C-4C32-9923-C45CABC3A38D}" sibTransId="{C3F771D4-EBCD-4547-BC9B-5B0C7897E711}"/>
    <dgm:cxn modelId="{A5440039-6679-4328-A58B-55276F153C43}" type="presOf" srcId="{46064F13-934A-48AE-8ECA-2D5BF71D84DB}" destId="{5536F60A-E030-471D-BA5A-1DC9D596251A}" srcOrd="0" destOrd="0" presId="urn:microsoft.com/office/officeart/2005/8/layout/matrix1"/>
    <dgm:cxn modelId="{519BF27A-C8DB-4D1D-B3CE-06DEA7B41A79}" type="presOf" srcId="{2F335AD9-4825-443D-835C-09A8F7556CBF}" destId="{222D76EE-2F9F-40A3-AEAA-D23179410813}" srcOrd="1" destOrd="0" presId="urn:microsoft.com/office/officeart/2005/8/layout/matrix1"/>
    <dgm:cxn modelId="{1E4C10EE-F0BD-4302-85B2-1CC0E8372F84}" type="presOf" srcId="{E40C6D79-E5EB-41ED-967E-11DA5A52C0C9}" destId="{2CBEAE90-4196-410B-8087-B5CA1BB84304}" srcOrd="0" destOrd="0" presId="urn:microsoft.com/office/officeart/2005/8/layout/matrix1"/>
    <dgm:cxn modelId="{F28AFD06-C447-4B96-B0BB-397E55E718D1}" type="presOf" srcId="{E40C6D79-E5EB-41ED-967E-11DA5A52C0C9}" destId="{F827940E-91C9-4585-9A91-A90C1023136B}" srcOrd="1" destOrd="0" presId="urn:microsoft.com/office/officeart/2005/8/layout/matrix1"/>
    <dgm:cxn modelId="{312AFE3A-262E-4B41-B770-1250E7607B07}" type="presOf" srcId="{B9664F99-9830-44C3-8AED-1A3A7B7964C4}" destId="{7E5C4174-AC96-4475-A1A8-83FDFAC2BE37}" srcOrd="0" destOrd="0" presId="urn:microsoft.com/office/officeart/2005/8/layout/matrix1"/>
    <dgm:cxn modelId="{5D58539B-FF41-4ECD-A4A7-F9288C53ABFA}" type="presOf" srcId="{46064F13-934A-48AE-8ECA-2D5BF71D84DB}" destId="{562FF011-6050-40EB-9D38-85DE5A898E26}" srcOrd="1" destOrd="0" presId="urn:microsoft.com/office/officeart/2005/8/layout/matrix1"/>
    <dgm:cxn modelId="{5DC104F4-03BF-4C40-B9D3-8D9843626116}" srcId="{0FC35C99-124F-4CCC-8EE5-0DC4E01E29E5}" destId="{27D1C627-C277-42E1-9537-F920C1C8D04F}" srcOrd="0" destOrd="0" parTransId="{110D3EF0-1FB0-4C76-B16E-50545E04D7C1}" sibTransId="{81EF7E81-8C5B-4CF1-9BD6-EDB873DD0790}"/>
    <dgm:cxn modelId="{58C55D0A-FCA3-44C8-8D1C-31C311CEB553}" type="presParOf" srcId="{779B4164-C020-4C38-8B4E-AE754871951C}" destId="{6D4D8EE0-F319-47A0-979B-B49B481B8384}" srcOrd="0" destOrd="0" presId="urn:microsoft.com/office/officeart/2005/8/layout/matrix1"/>
    <dgm:cxn modelId="{8E8E44FE-D5B6-49E1-93BE-EC26EA01C3B9}" type="presParOf" srcId="{6D4D8EE0-F319-47A0-979B-B49B481B8384}" destId="{3250B36E-FC59-4CE7-B604-0986F9300D34}" srcOrd="0" destOrd="0" presId="urn:microsoft.com/office/officeart/2005/8/layout/matrix1"/>
    <dgm:cxn modelId="{38C008FC-CD5A-447F-9E92-65309FB271F1}" type="presParOf" srcId="{6D4D8EE0-F319-47A0-979B-B49B481B8384}" destId="{222D76EE-2F9F-40A3-AEAA-D23179410813}" srcOrd="1" destOrd="0" presId="urn:microsoft.com/office/officeart/2005/8/layout/matrix1"/>
    <dgm:cxn modelId="{320D6293-53E7-48BA-852A-F5EB800FDB46}" type="presParOf" srcId="{6D4D8EE0-F319-47A0-979B-B49B481B8384}" destId="{5536F60A-E030-471D-BA5A-1DC9D596251A}" srcOrd="2" destOrd="0" presId="urn:microsoft.com/office/officeart/2005/8/layout/matrix1"/>
    <dgm:cxn modelId="{F52AC06C-BC8C-42B5-99A0-BF55C2B775F3}" type="presParOf" srcId="{6D4D8EE0-F319-47A0-979B-B49B481B8384}" destId="{562FF011-6050-40EB-9D38-85DE5A898E26}" srcOrd="3" destOrd="0" presId="urn:microsoft.com/office/officeart/2005/8/layout/matrix1"/>
    <dgm:cxn modelId="{ABC9C2D8-AD0E-401A-B3C7-04CDC8C92890}" type="presParOf" srcId="{6D4D8EE0-F319-47A0-979B-B49B481B8384}" destId="{2CBEAE90-4196-410B-8087-B5CA1BB84304}" srcOrd="4" destOrd="0" presId="urn:microsoft.com/office/officeart/2005/8/layout/matrix1"/>
    <dgm:cxn modelId="{008DA46F-B6DA-4095-B84D-EFA4DD6F2427}" type="presParOf" srcId="{6D4D8EE0-F319-47A0-979B-B49B481B8384}" destId="{F827940E-91C9-4585-9A91-A90C1023136B}" srcOrd="5" destOrd="0" presId="urn:microsoft.com/office/officeart/2005/8/layout/matrix1"/>
    <dgm:cxn modelId="{FAFACDCF-304B-4454-A58F-2BFD3E30AC59}" type="presParOf" srcId="{6D4D8EE0-F319-47A0-979B-B49B481B8384}" destId="{7E5C4174-AC96-4475-A1A8-83FDFAC2BE37}" srcOrd="6" destOrd="0" presId="urn:microsoft.com/office/officeart/2005/8/layout/matrix1"/>
    <dgm:cxn modelId="{5CA70CCA-B37E-4C28-A3EC-A7FE4729BC37}" type="presParOf" srcId="{6D4D8EE0-F319-47A0-979B-B49B481B8384}" destId="{18543886-C223-4864-A7BD-E5AA40D8C222}" srcOrd="7" destOrd="0" presId="urn:microsoft.com/office/officeart/2005/8/layout/matrix1"/>
    <dgm:cxn modelId="{8200EB3D-739B-4274-BF5E-A8A448A0AF20}" type="presParOf" srcId="{779B4164-C020-4C38-8B4E-AE754871951C}" destId="{26AE6375-FCC2-40A6-8B42-EDEF19179750}" srcOrd="1" destOrd="0" presId="urn:microsoft.com/office/officeart/2005/8/layout/matrix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250B36E-FC59-4CE7-B604-0986F9300D34}">
      <dsp:nvSpPr>
        <dsp:cNvPr id="0" name=""/>
        <dsp:cNvSpPr/>
      </dsp:nvSpPr>
      <dsp:spPr>
        <a:xfrm rot="16200000">
          <a:off x="925909" y="-925909"/>
          <a:ext cx="2262980" cy="4114799"/>
        </a:xfrm>
        <a:prstGeom prst="round1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US" sz="1100" kern="1200" dirty="0" smtClean="0"/>
            <a:t>CPPN</a:t>
          </a:r>
        </a:p>
        <a:p>
          <a:pPr lvl="0" algn="ctr" defTabSz="488950">
            <a:lnSpc>
              <a:spcPct val="90000"/>
            </a:lnSpc>
            <a:spcBef>
              <a:spcPct val="0"/>
            </a:spcBef>
            <a:spcAft>
              <a:spcPct val="35000"/>
            </a:spcAft>
          </a:pPr>
          <a:r>
            <a:rPr lang="en-US" sz="1100" kern="1200" dirty="0" smtClean="0"/>
            <a:t>INGP</a:t>
          </a:r>
          <a:endParaRPr lang="en-US" sz="1100" kern="1200" dirty="0"/>
        </a:p>
      </dsp:txBody>
      <dsp:txXfrm rot="16200000">
        <a:off x="1208782" y="-1208782"/>
        <a:ext cx="1697235" cy="4114799"/>
      </dsp:txXfrm>
    </dsp:sp>
    <dsp:sp modelId="{5536F60A-E030-471D-BA5A-1DC9D596251A}">
      <dsp:nvSpPr>
        <dsp:cNvPr id="0" name=""/>
        <dsp:cNvSpPr/>
      </dsp:nvSpPr>
      <dsp:spPr>
        <a:xfrm>
          <a:off x="4114799" y="0"/>
          <a:ext cx="4114799" cy="2262980"/>
        </a:xfrm>
        <a:prstGeom prst="round1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US" sz="1100" kern="1200" dirty="0" smtClean="0"/>
            <a:t>IDB</a:t>
          </a:r>
        </a:p>
        <a:p>
          <a:pPr lvl="0" algn="ctr" defTabSz="488950">
            <a:lnSpc>
              <a:spcPct val="90000"/>
            </a:lnSpc>
            <a:spcBef>
              <a:spcPct val="0"/>
            </a:spcBef>
            <a:spcAft>
              <a:spcPct val="35000"/>
            </a:spcAft>
          </a:pPr>
          <a:r>
            <a:rPr lang="en-US" sz="1100" kern="1200" dirty="0" smtClean="0"/>
            <a:t>CIDA</a:t>
          </a:r>
        </a:p>
        <a:p>
          <a:pPr lvl="0" algn="ctr" defTabSz="488950">
            <a:lnSpc>
              <a:spcPct val="90000"/>
            </a:lnSpc>
            <a:spcBef>
              <a:spcPct val="0"/>
            </a:spcBef>
            <a:spcAft>
              <a:spcPct val="35000"/>
            </a:spcAft>
          </a:pPr>
          <a:r>
            <a:rPr lang="en-US" sz="1100" kern="1200" dirty="0" smtClean="0"/>
            <a:t>EC</a:t>
          </a:r>
        </a:p>
        <a:p>
          <a:pPr lvl="0" algn="ctr" defTabSz="488950">
            <a:lnSpc>
              <a:spcPct val="90000"/>
            </a:lnSpc>
            <a:spcBef>
              <a:spcPct val="0"/>
            </a:spcBef>
            <a:spcAft>
              <a:spcPct val="35000"/>
            </a:spcAft>
          </a:pPr>
          <a:r>
            <a:rPr lang="en-US" sz="1100" kern="1200" dirty="0" smtClean="0"/>
            <a:t>Commonwealth Secretariat </a:t>
          </a:r>
        </a:p>
        <a:p>
          <a:pPr lvl="0" algn="ctr" defTabSz="488950">
            <a:lnSpc>
              <a:spcPct val="90000"/>
            </a:lnSpc>
            <a:spcBef>
              <a:spcPct val="0"/>
            </a:spcBef>
            <a:spcAft>
              <a:spcPct val="35000"/>
            </a:spcAft>
          </a:pPr>
          <a:r>
            <a:rPr lang="en-US" sz="1100" kern="1200" dirty="0" smtClean="0"/>
            <a:t>WORLD BANK</a:t>
          </a:r>
        </a:p>
        <a:p>
          <a:pPr lvl="0" algn="ctr" defTabSz="488950">
            <a:lnSpc>
              <a:spcPct val="90000"/>
            </a:lnSpc>
            <a:spcBef>
              <a:spcPct val="0"/>
            </a:spcBef>
            <a:spcAft>
              <a:spcPct val="35000"/>
            </a:spcAft>
          </a:pPr>
          <a:r>
            <a:rPr lang="en-US" sz="1100" kern="1200" dirty="0" smtClean="0"/>
            <a:t>OECD</a:t>
          </a:r>
          <a:endParaRPr lang="en-US" sz="1100" kern="1200" dirty="0"/>
        </a:p>
      </dsp:txBody>
      <dsp:txXfrm>
        <a:off x="4114799" y="0"/>
        <a:ext cx="4114799" cy="1697235"/>
      </dsp:txXfrm>
    </dsp:sp>
    <dsp:sp modelId="{2CBEAE90-4196-410B-8087-B5CA1BB84304}">
      <dsp:nvSpPr>
        <dsp:cNvPr id="0" name=""/>
        <dsp:cNvSpPr/>
      </dsp:nvSpPr>
      <dsp:spPr>
        <a:xfrm rot="10800000">
          <a:off x="0" y="2262980"/>
          <a:ext cx="4114799" cy="2262980"/>
        </a:xfrm>
        <a:prstGeom prst="round1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US" sz="1100" kern="1200" dirty="0" smtClean="0"/>
            <a:t>NATIONAL DEVELOPMENTS </a:t>
          </a:r>
          <a:endParaRPr lang="en-US" sz="1100" kern="1200" dirty="0"/>
        </a:p>
      </dsp:txBody>
      <dsp:txXfrm rot="10800000">
        <a:off x="0" y="2828726"/>
        <a:ext cx="4114799" cy="1697235"/>
      </dsp:txXfrm>
    </dsp:sp>
    <dsp:sp modelId="{7E5C4174-AC96-4475-A1A8-83FDFAC2BE37}">
      <dsp:nvSpPr>
        <dsp:cNvPr id="0" name=""/>
        <dsp:cNvSpPr/>
      </dsp:nvSpPr>
      <dsp:spPr>
        <a:xfrm rot="5400000">
          <a:off x="5040709" y="1337071"/>
          <a:ext cx="2262980" cy="4114799"/>
        </a:xfrm>
        <a:prstGeom prst="round1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US" sz="1100" kern="1200" dirty="0" smtClean="0"/>
            <a:t>Sub-Regional Developments (OECS) </a:t>
          </a:r>
          <a:endParaRPr lang="en-US" sz="1100" kern="1200" dirty="0"/>
        </a:p>
      </dsp:txBody>
      <dsp:txXfrm rot="5400000">
        <a:off x="5323582" y="1619944"/>
        <a:ext cx="1697235" cy="4114799"/>
      </dsp:txXfrm>
    </dsp:sp>
    <dsp:sp modelId="{26AE6375-FCC2-40A6-8B42-EDEF19179750}">
      <dsp:nvSpPr>
        <dsp:cNvPr id="0" name=""/>
        <dsp:cNvSpPr/>
      </dsp:nvSpPr>
      <dsp:spPr>
        <a:xfrm>
          <a:off x="2880359" y="1697235"/>
          <a:ext cx="2468880" cy="1131490"/>
        </a:xfrm>
        <a:prstGeom prst="roundRect">
          <a:avLst/>
        </a:prstGeom>
        <a:solidFill>
          <a:schemeClr val="accent1">
            <a:tint val="60000"/>
            <a:hueOff val="0"/>
            <a:satOff val="0"/>
            <a:lumOff val="0"/>
            <a:alphaOff val="0"/>
          </a:schemeClr>
        </a:solidFill>
        <a:ln>
          <a:noFill/>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CARICOM </a:t>
          </a:r>
          <a:endParaRPr lang="en-US" sz="1100" kern="1200" dirty="0"/>
        </a:p>
      </dsp:txBody>
      <dsp:txXfrm>
        <a:off x="2880359" y="1697235"/>
        <a:ext cx="2468880" cy="1131490"/>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3287" tIns="46644" rIns="93287" bIns="46644" rtlCol="0"/>
          <a:lstStyle>
            <a:lvl1pPr algn="l">
              <a:defRPr sz="1200"/>
            </a:lvl1pPr>
          </a:lstStyle>
          <a:p>
            <a:pPr>
              <a:defRPr/>
            </a:pPr>
            <a:endParaRPr lang="en-US"/>
          </a:p>
        </p:txBody>
      </p:sp>
      <p:sp>
        <p:nvSpPr>
          <p:cNvPr id="3" name="Date Placeholder 2"/>
          <p:cNvSpPr>
            <a:spLocks noGrp="1"/>
          </p:cNvSpPr>
          <p:nvPr>
            <p:ph type="dt" sz="quarter" idx="1"/>
          </p:nvPr>
        </p:nvSpPr>
        <p:spPr>
          <a:xfrm>
            <a:off x="3976688" y="0"/>
            <a:ext cx="3041650" cy="465138"/>
          </a:xfrm>
          <a:prstGeom prst="rect">
            <a:avLst/>
          </a:prstGeom>
        </p:spPr>
        <p:txBody>
          <a:bodyPr vert="horz" lIns="93287" tIns="46644" rIns="93287" bIns="46644" rtlCol="0"/>
          <a:lstStyle>
            <a:lvl1pPr algn="r">
              <a:defRPr sz="1200"/>
            </a:lvl1pPr>
          </a:lstStyle>
          <a:p>
            <a:pPr>
              <a:defRPr/>
            </a:pPr>
            <a:fld id="{1AD0E890-156E-410D-B2A6-92B05DF67B1A}" type="datetimeFigureOut">
              <a:rPr lang="en-US"/>
              <a:pPr>
                <a:defRPr/>
              </a:pPr>
              <a:t>10/18/2011</a:t>
            </a:fld>
            <a:endParaRPr lang="en-US"/>
          </a:p>
        </p:txBody>
      </p:sp>
      <p:sp>
        <p:nvSpPr>
          <p:cNvPr id="4" name="Footer Placeholder 3"/>
          <p:cNvSpPr>
            <a:spLocks noGrp="1"/>
          </p:cNvSpPr>
          <p:nvPr>
            <p:ph type="ftr" sz="quarter" idx="2"/>
          </p:nvPr>
        </p:nvSpPr>
        <p:spPr>
          <a:xfrm>
            <a:off x="0" y="8839200"/>
            <a:ext cx="3041650" cy="465138"/>
          </a:xfrm>
          <a:prstGeom prst="rect">
            <a:avLst/>
          </a:prstGeom>
        </p:spPr>
        <p:txBody>
          <a:bodyPr vert="horz" lIns="93287" tIns="46644" rIns="93287" bIns="46644"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6688" y="8839200"/>
            <a:ext cx="3041650" cy="465138"/>
          </a:xfrm>
          <a:prstGeom prst="rect">
            <a:avLst/>
          </a:prstGeom>
        </p:spPr>
        <p:txBody>
          <a:bodyPr vert="horz" lIns="93287" tIns="46644" rIns="93287" bIns="46644" rtlCol="0" anchor="b"/>
          <a:lstStyle>
            <a:lvl1pPr algn="r">
              <a:defRPr sz="1200"/>
            </a:lvl1pPr>
          </a:lstStyle>
          <a:p>
            <a:pPr>
              <a:defRPr/>
            </a:pPr>
            <a:fld id="{DF3D3C43-F8A6-42C4-947C-0117E73FBD8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3287" tIns="46644" rIns="93287" bIns="46644"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976688" y="0"/>
            <a:ext cx="3041650" cy="465138"/>
          </a:xfrm>
          <a:prstGeom prst="rect">
            <a:avLst/>
          </a:prstGeom>
        </p:spPr>
        <p:txBody>
          <a:bodyPr vert="horz" lIns="93287" tIns="46644" rIns="93287" bIns="46644" rtlCol="0"/>
          <a:lstStyle>
            <a:lvl1pPr algn="r">
              <a:defRPr sz="1200">
                <a:latin typeface="Arial" charset="0"/>
                <a:cs typeface="Arial" charset="0"/>
              </a:defRPr>
            </a:lvl1pPr>
          </a:lstStyle>
          <a:p>
            <a:pPr>
              <a:defRPr/>
            </a:pPr>
            <a:fld id="{E2240F31-299F-4D65-B3C6-C1FE287E35F0}" type="datetimeFigureOut">
              <a:rPr lang="en-US"/>
              <a:pPr>
                <a:defRPr/>
              </a:pPr>
              <a:t>10/18/2011</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pPr lvl="0"/>
            <a:endParaRPr lang="en-US" noProof="0" smtClean="0"/>
          </a:p>
        </p:txBody>
      </p:sp>
      <p:sp>
        <p:nvSpPr>
          <p:cNvPr id="5" name="Notes Placeholder 4"/>
          <p:cNvSpPr>
            <a:spLocks noGrp="1"/>
          </p:cNvSpPr>
          <p:nvPr>
            <p:ph type="body" sz="quarter" idx="3"/>
          </p:nvPr>
        </p:nvSpPr>
        <p:spPr>
          <a:xfrm>
            <a:off x="701675" y="4419600"/>
            <a:ext cx="5616575" cy="4187825"/>
          </a:xfrm>
          <a:prstGeom prst="rect">
            <a:avLst/>
          </a:prstGeom>
        </p:spPr>
        <p:txBody>
          <a:bodyPr vert="horz" lIns="93287" tIns="46644" rIns="93287" bIns="4664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9200"/>
            <a:ext cx="3041650" cy="465138"/>
          </a:xfrm>
          <a:prstGeom prst="rect">
            <a:avLst/>
          </a:prstGeom>
        </p:spPr>
        <p:txBody>
          <a:bodyPr vert="horz" lIns="93287" tIns="46644" rIns="93287" bIns="46644"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976688" y="8839200"/>
            <a:ext cx="3041650" cy="465138"/>
          </a:xfrm>
          <a:prstGeom prst="rect">
            <a:avLst/>
          </a:prstGeom>
        </p:spPr>
        <p:txBody>
          <a:bodyPr vert="horz" lIns="93287" tIns="46644" rIns="93287" bIns="46644" rtlCol="0" anchor="b"/>
          <a:lstStyle>
            <a:lvl1pPr algn="r">
              <a:defRPr sz="1200">
                <a:latin typeface="Arial" charset="0"/>
                <a:cs typeface="Arial" charset="0"/>
              </a:defRPr>
            </a:lvl1pPr>
          </a:lstStyle>
          <a:p>
            <a:pPr>
              <a:defRPr/>
            </a:pPr>
            <a:fld id="{46484A21-0EC6-457F-89B5-C2C2DDEF7E5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EE6318-BBEF-4B5A-9418-0414AFD73186}"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37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addition, the Community has taken steps to facilitate cross-border trade in goods (Article 79) and services (Chapter III), observing the principles of non-discrimination as contained in Article 8, all of which have a direct bearing on Public Procurement of goods and services.</a:t>
            </a:r>
          </a:p>
        </p:txBody>
      </p:sp>
      <p:sp>
        <p:nvSpPr>
          <p:cNvPr id="983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DDD9CD-7A6D-43DB-8483-3D9C21ADF32F}" type="slidenum">
              <a:rPr lang="en-US" smtClean="0">
                <a:latin typeface="Arial" pitchFamily="34" charset="0"/>
                <a:cs typeface="Arial" pitchFamily="34" charset="0"/>
              </a:rPr>
              <a:pPr/>
              <a:t>5</a:t>
            </a:fld>
            <a:endParaRPr lang="en-US"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84A21-0EC6-457F-89B5-C2C2DDEF7E59}"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973E6D28-D14E-4DEA-B662-D793D21544C3}" type="datetimeFigureOut">
              <a:rPr lang="en-US" smtClean="0"/>
              <a:pPr>
                <a:defRPr/>
              </a:pPr>
              <a:t>10/18/2011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56220A42-9171-40AD-B90B-B5BBB0E3F3F2}"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FC1EC2BF-6CF9-487C-9F67-2984DE8AFE81}" type="datetimeFigureOut">
              <a:rPr lang="en-US" smtClean="0"/>
              <a:pPr>
                <a:defRPr/>
              </a:pPr>
              <a:t>10/18/2011</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6A35276B-2306-41E6-9F2D-5FA4043AD19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C33AA5F9-E2F1-4268-9F0D-2587B4B95C58}" type="datetimeFigureOut">
              <a:rPr lang="en-US" smtClean="0"/>
              <a:pPr>
                <a:defRPr/>
              </a:pPr>
              <a:t>10/18/2011</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D0111908-8802-4644-93B2-48F8FE839F2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F38A91E5-3330-41B2-8B27-31BBCA6CFCCA}" type="datetimeFigureOut">
              <a:rPr lang="en-US" smtClean="0"/>
              <a:pPr>
                <a:defRPr/>
              </a:pPr>
              <a:t>10/18/2011</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BF0EAFB0-B49B-4CDD-8A4B-8628136E6317}"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F0879C29-8FF9-4C2F-9751-952F5119BF4B}" type="datetimeFigureOut">
              <a:rPr lang="en-US" smtClean="0"/>
              <a:pPr>
                <a:defRPr/>
              </a:pPr>
              <a:t>10/18/2011</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AC18F8B3-AAD1-491E-8BF1-CFBBD246B492}"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7FAAE153-340E-480B-A2B5-7488804C733B}" type="datetimeFigureOut">
              <a:rPr lang="en-US" smtClean="0"/>
              <a:pPr>
                <a:defRPr/>
              </a:pPr>
              <a:t>10/18/2011</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BA42F5AB-5CB1-4939-B808-EFEEDD87885F}"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F8D943B6-3F7D-4140-9CEC-E63407B61EE2}" type="datetimeFigureOut">
              <a:rPr lang="en-US" smtClean="0"/>
              <a:pPr>
                <a:defRPr/>
              </a:pPr>
              <a:t>10/18/2011</a:t>
            </a:fld>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851DCF4D-25B3-4B53-809B-172FF58CC7C3}"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0C1FC6A2-BCD6-4015-9530-D6D22ECCAF17}" type="datetimeFigureOut">
              <a:rPr lang="en-US" smtClean="0"/>
              <a:pPr>
                <a:defRPr/>
              </a:pPr>
              <a:t>10/18/2011</a:t>
            </a:fld>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83393730-BE2B-4F2E-867E-F64EB0AF9F2A}"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C538D0F1-C6A4-4852-85ED-079BF8957C8D}" type="datetimeFigureOut">
              <a:rPr lang="en-US" smtClean="0"/>
              <a:pPr>
                <a:defRPr/>
              </a:pPr>
              <a:t>10/18/2011</a:t>
            </a:fld>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3A94A35C-DABC-4396-8BD1-F5ED877BB4C2}"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FDF97FA9-F75B-4A38-B8EB-40F70EFBDCFA}" type="datetimeFigureOut">
              <a:rPr lang="en-US" smtClean="0"/>
              <a:pPr>
                <a:defRPr/>
              </a:pPr>
              <a:t>10/18/2011</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2299BE62-23F4-483D-B25E-50C923A0AD1D}"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DC0B675F-361F-4A37-97B1-7BB2B227025C}" type="datetimeFigureOut">
              <a:rPr lang="en-US" smtClean="0"/>
              <a:pPr>
                <a:defRPr/>
              </a:pPr>
              <a:t>10/18/2011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A4B37515-ACC6-42C2-BC60-78A226360A0A}"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073F257D-F8C1-4FBA-A467-BCFC205AC175}" type="datetimeFigureOut">
              <a:rPr lang="en-US" smtClean="0"/>
              <a:pPr>
                <a:defRPr/>
              </a:pPr>
              <a:t>10/18/2011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5A03F7EE-AAB5-42AD-8838-8C6F9C689D3D}"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7.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865688"/>
            <a:ext cx="8075613" cy="561975"/>
          </a:xfrm>
        </p:spPr>
        <p:txBody>
          <a:bodyPr>
            <a:normAutofit fontScale="90000"/>
          </a:bodyPr>
          <a:lstStyle/>
          <a:p>
            <a:pPr algn="ctr" eaLnBrk="1" fontAlgn="auto" hangingPunct="1">
              <a:spcAft>
                <a:spcPts val="0"/>
              </a:spcAft>
              <a:defRPr/>
            </a:pPr>
            <a:r>
              <a:rPr lang="en-US" sz="4400" dirty="0" smtClean="0"/>
              <a:t/>
            </a:r>
            <a:br>
              <a:rPr lang="en-US" sz="4400" dirty="0" smtClean="0"/>
            </a:br>
            <a:r>
              <a:rPr lang="en-US" sz="4400" dirty="0" smtClean="0"/>
              <a:t>Regional </a:t>
            </a:r>
            <a:r>
              <a:rPr lang="en-US" sz="4400" dirty="0" smtClean="0"/>
              <a:t>integration of Public procurement in the </a:t>
            </a:r>
            <a:r>
              <a:rPr lang="en-US" sz="4400" dirty="0" smtClean="0"/>
              <a:t>Caribbean</a:t>
            </a:r>
            <a:r>
              <a:rPr lang="en-US" sz="2700" i="1" u="sng" dirty="0" smtClean="0"/>
              <a:t/>
            </a:r>
            <a:br>
              <a:rPr lang="en-US" sz="2700" i="1" u="sng" dirty="0" smtClean="0"/>
            </a:br>
            <a:r>
              <a:rPr lang="en-US" sz="2700" i="1" u="sng" dirty="0" smtClean="0"/>
              <a:t/>
            </a:r>
            <a:br>
              <a:rPr lang="en-US" sz="2700" i="1" u="sng" dirty="0" smtClean="0"/>
            </a:br>
            <a:r>
              <a:rPr lang="en-US" sz="2700" dirty="0" smtClean="0"/>
              <a:t/>
            </a:r>
            <a:br>
              <a:rPr lang="en-US" sz="2700" dirty="0" smtClean="0"/>
            </a:br>
            <a:r>
              <a:rPr lang="en-US" sz="2700" i="1" u="sng" dirty="0" smtClean="0"/>
              <a:t>  </a:t>
            </a:r>
            <a:endParaRPr lang="en-US" sz="2700" i="1" u="sng" dirty="0"/>
          </a:p>
        </p:txBody>
      </p:sp>
      <p:sp>
        <p:nvSpPr>
          <p:cNvPr id="8195" name="Subtitle 2"/>
          <p:cNvSpPr>
            <a:spLocks noGrp="1"/>
          </p:cNvSpPr>
          <p:nvPr>
            <p:ph type="body" sz="half" idx="4294967295"/>
          </p:nvPr>
        </p:nvSpPr>
        <p:spPr>
          <a:xfrm>
            <a:off x="1981200" y="5443538"/>
            <a:ext cx="7162800" cy="647700"/>
          </a:xfrm>
        </p:spPr>
        <p:txBody>
          <a:bodyPr>
            <a:normAutofit fontScale="32500" lnSpcReduction="20000"/>
          </a:bodyPr>
          <a:lstStyle/>
          <a:p>
            <a:pPr algn="ctr"/>
            <a:r>
              <a:rPr lang="en-US" i="1" dirty="0" smtClean="0"/>
              <a:t>7</a:t>
            </a:r>
            <a:r>
              <a:rPr lang="en-US" i="1" baseline="30000" dirty="0" smtClean="0"/>
              <a:t>th</a:t>
            </a:r>
            <a:r>
              <a:rPr lang="en-US" i="1" dirty="0" smtClean="0"/>
              <a:t>  Annual Conference on Government Procurement in the Americas </a:t>
            </a:r>
            <a:br>
              <a:rPr lang="en-US" i="1" dirty="0" smtClean="0"/>
            </a:br>
            <a:r>
              <a:rPr lang="en-US" i="1" dirty="0" smtClean="0"/>
              <a:t>18-20 October </a:t>
            </a:r>
            <a:r>
              <a:rPr lang="en-US" dirty="0" smtClean="0"/>
              <a:t> 2011 </a:t>
            </a:r>
            <a:br>
              <a:rPr lang="en-US" dirty="0" smtClean="0"/>
            </a:br>
            <a:r>
              <a:rPr lang="en-US" dirty="0" smtClean="0"/>
              <a:t>Santo Domingo, </a:t>
            </a:r>
            <a:endParaRPr lang="en-US" dirty="0" smtClean="0"/>
          </a:p>
          <a:p>
            <a:pPr algn="ctr"/>
            <a:r>
              <a:rPr lang="en-US" dirty="0" smtClean="0"/>
              <a:t>DOMINICAN </a:t>
            </a:r>
            <a:r>
              <a:rPr lang="en-US" dirty="0" smtClean="0"/>
              <a:t>REPUBLIC </a:t>
            </a:r>
            <a:endParaRPr lang="en-US" dirty="0" smtClean="0"/>
          </a:p>
        </p:txBody>
      </p:sp>
      <p:pic>
        <p:nvPicPr>
          <p:cNvPr id="8196" name="Picture 4"/>
          <p:cNvPicPr>
            <a:picLocks noChangeAspect="1" noChangeArrowheads="1"/>
          </p:cNvPicPr>
          <p:nvPr/>
        </p:nvPicPr>
        <p:blipFill>
          <a:blip r:embed="rId3" cstate="print"/>
          <a:srcRect/>
          <a:stretch>
            <a:fillRect/>
          </a:stretch>
        </p:blipFill>
        <p:spPr bwMode="auto">
          <a:xfrm>
            <a:off x="2514600" y="228600"/>
            <a:ext cx="4267199" cy="3733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p:txBody>
          <a:bodyPr/>
          <a:lstStyle/>
          <a:p>
            <a:pPr eaLnBrk="1" hangingPunct="1"/>
            <a:endParaRPr lang="en-US" dirty="0" smtClean="0"/>
          </a:p>
          <a:p>
            <a:pPr marL="514350" indent="-514350">
              <a:buFont typeface="+mj-lt"/>
              <a:buAutoNum type="arabicPeriod"/>
            </a:pPr>
            <a:r>
              <a:rPr lang="en-US" dirty="0" smtClean="0"/>
              <a:t>  </a:t>
            </a:r>
            <a:r>
              <a:rPr lang="en-US" sz="2000" u="sng" dirty="0" smtClean="0"/>
              <a:t>Component 1</a:t>
            </a:r>
            <a:r>
              <a:rPr lang="en-US" sz="2000" dirty="0" smtClean="0"/>
              <a:t>, </a:t>
            </a:r>
            <a:r>
              <a:rPr lang="en-US" sz="2000" i="1" dirty="0" smtClean="0"/>
              <a:t>National Government Procurement Frameworks: Analysis, Comparison and Recommended </a:t>
            </a:r>
            <a:r>
              <a:rPr lang="en-US" sz="2000" i="1" dirty="0" smtClean="0"/>
              <a:t>Improvements</a:t>
            </a:r>
            <a:r>
              <a:rPr lang="en-US" dirty="0" smtClean="0"/>
              <a:t>;</a:t>
            </a:r>
          </a:p>
          <a:p>
            <a:pPr marL="457200" indent="-457200">
              <a:buFont typeface="+mj-lt"/>
              <a:buAutoNum type="arabicPeriod"/>
            </a:pPr>
            <a:r>
              <a:rPr lang="en-US" sz="2000" u="sng" dirty="0" smtClean="0"/>
              <a:t>Component 2</a:t>
            </a:r>
            <a:r>
              <a:rPr lang="en-US" sz="2000" dirty="0" smtClean="0"/>
              <a:t>, </a:t>
            </a:r>
            <a:r>
              <a:rPr lang="en-US" sz="2000" i="1" dirty="0" smtClean="0"/>
              <a:t>Collection and Analysis of Government Procurement </a:t>
            </a:r>
            <a:r>
              <a:rPr lang="en-US" sz="2000" i="1" dirty="0" smtClean="0"/>
              <a:t>Statistics;</a:t>
            </a:r>
          </a:p>
          <a:p>
            <a:pPr marL="457200" indent="-457200">
              <a:buFont typeface="+mj-lt"/>
              <a:buAutoNum type="arabicPeriod"/>
            </a:pPr>
            <a:r>
              <a:rPr lang="en-US" sz="2000" u="sng" dirty="0" smtClean="0"/>
              <a:t>Component 3</a:t>
            </a:r>
            <a:r>
              <a:rPr lang="en-US" sz="2000" dirty="0" smtClean="0"/>
              <a:t>, </a:t>
            </a:r>
            <a:r>
              <a:rPr lang="en-US" sz="2000" i="1" dirty="0" smtClean="0"/>
              <a:t>Recommendations for a Regional Best-practice Regime for Government Procurement</a:t>
            </a:r>
          </a:p>
          <a:p>
            <a:endParaRPr lang="en-US" sz="2000" i="1" dirty="0" smtClean="0"/>
          </a:p>
          <a:p>
            <a:endParaRPr lang="en-US" sz="2000" dirty="0" smtClean="0"/>
          </a:p>
          <a:p>
            <a:endParaRPr lang="en-US" sz="2000" dirty="0" smtClean="0"/>
          </a:p>
        </p:txBody>
      </p:sp>
      <p:sp>
        <p:nvSpPr>
          <p:cNvPr id="2" name="Title 1"/>
          <p:cNvSpPr>
            <a:spLocks noGrp="1"/>
          </p:cNvSpPr>
          <p:nvPr>
            <p:ph type="title"/>
          </p:nvPr>
        </p:nvSpPr>
        <p:spPr/>
        <p:txBody>
          <a:bodyPr/>
          <a:lstStyle/>
          <a:p>
            <a:pPr algn="ctr" eaLnBrk="1" fontAlgn="auto" hangingPunct="1">
              <a:spcAft>
                <a:spcPts val="0"/>
              </a:spcAft>
              <a:defRPr/>
            </a:pPr>
            <a:r>
              <a:rPr lang="en-US" dirty="0" smtClean="0"/>
              <a:t>The Project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p:txBody>
          <a:bodyPr/>
          <a:lstStyle/>
          <a:p>
            <a:pPr eaLnBrk="1" hangingPunct="1"/>
            <a:r>
              <a:rPr lang="en-US" sz="2000" smtClean="0"/>
              <a:t>(i) fifteen individual country procurement assessment reports (CPAR); </a:t>
            </a:r>
          </a:p>
          <a:p>
            <a:pPr eaLnBrk="1" hangingPunct="1"/>
            <a:endParaRPr lang="en-US" sz="2000" smtClean="0"/>
          </a:p>
          <a:p>
            <a:pPr eaLnBrk="1" hangingPunct="1"/>
            <a:r>
              <a:rPr lang="en-US" sz="2000" smtClean="0"/>
              <a:t>(ii) a comparative matrix on national government procurement frameworks; </a:t>
            </a:r>
          </a:p>
          <a:p>
            <a:pPr eaLnBrk="1" hangingPunct="1"/>
            <a:endParaRPr lang="en-US" sz="2000" smtClean="0"/>
          </a:p>
          <a:p>
            <a:pPr eaLnBrk="1" hangingPunct="1"/>
            <a:r>
              <a:rPr lang="en-US" sz="2000" smtClean="0"/>
              <a:t>(iii) fourteen country procurement statistical reports; and</a:t>
            </a:r>
          </a:p>
          <a:p>
            <a:pPr eaLnBrk="1" hangingPunct="1">
              <a:buFont typeface="Wingdings 2" pitchFamily="18" charset="2"/>
              <a:buNone/>
            </a:pPr>
            <a:r>
              <a:rPr lang="en-US" sz="2000" smtClean="0"/>
              <a:t> </a:t>
            </a:r>
          </a:p>
          <a:p>
            <a:pPr eaLnBrk="1" hangingPunct="1"/>
            <a:r>
              <a:rPr lang="en-US" sz="2000" smtClean="0"/>
              <a:t>(iv) a set of recommendations on how CARICOM countries could move towards adopting a regional best practices framework for government procurement. </a:t>
            </a:r>
          </a:p>
        </p:txBody>
      </p:sp>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smtClean="0"/>
              <a:t>The key outputs of this first stage of the project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p:txBody>
          <a:bodyPr/>
          <a:lstStyle/>
          <a:p>
            <a:pPr eaLnBrk="1" hangingPunct="1"/>
            <a:endParaRPr lang="en-US" smtClean="0"/>
          </a:p>
          <a:p>
            <a:pPr eaLnBrk="1" hangingPunct="1"/>
            <a:endParaRPr lang="en-US" smtClean="0"/>
          </a:p>
          <a:p>
            <a:pPr eaLnBrk="1" hangingPunct="1"/>
            <a:r>
              <a:rPr lang="en-US" smtClean="0"/>
              <a:t>Altogether, the outputs just identified informed the preparation of the first draft of the </a:t>
            </a:r>
            <a:r>
              <a:rPr lang="en-US" b="1" i="1" smtClean="0"/>
              <a:t>Framework Regional Integration Policy on Public Procurement (FRIP)</a:t>
            </a:r>
            <a:endParaRPr lang="en-US" smtClean="0"/>
          </a:p>
        </p:txBody>
      </p:sp>
      <p:sp>
        <p:nvSpPr>
          <p:cNvPr id="2" name="Title 1"/>
          <p:cNvSpPr>
            <a:spLocks noGrp="1"/>
          </p:cNvSpPr>
          <p:nvPr>
            <p:ph type="title"/>
          </p:nvPr>
        </p:nvSpPr>
        <p:spPr/>
        <p:txBody>
          <a:bodyPr>
            <a:normAutofit/>
          </a:bodyPr>
          <a:lstStyle/>
          <a:p>
            <a:pPr algn="ctr" eaLnBrk="1" fontAlgn="auto" hangingPunct="1">
              <a:spcAft>
                <a:spcPts val="0"/>
              </a:spcAft>
              <a:defRPr/>
            </a:pPr>
            <a:r>
              <a:rPr lang="en-US" sz="2800" dirty="0" smtClean="0"/>
              <a:t>Framework Regional Integration Policy on Public Procurement (FRIP)</a:t>
            </a: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lgn="just" eaLnBrk="1" fontAlgn="auto" hangingPunct="1">
              <a:spcAft>
                <a:spcPts val="0"/>
              </a:spcAft>
              <a:buFont typeface="+mj-lt"/>
              <a:buAutoNum type="arabicPeriod"/>
              <a:defRPr/>
            </a:pPr>
            <a:endParaRPr lang="en-US" sz="1900" dirty="0" smtClean="0"/>
          </a:p>
          <a:p>
            <a:pPr marL="457200" indent="-457200" algn="just" eaLnBrk="1" fontAlgn="auto" hangingPunct="1">
              <a:spcAft>
                <a:spcPts val="0"/>
              </a:spcAft>
              <a:buFont typeface="+mj-lt"/>
              <a:buAutoNum type="arabicPeriod"/>
              <a:defRPr/>
            </a:pPr>
            <a:endParaRPr lang="en-US" sz="1900" dirty="0" smtClean="0"/>
          </a:p>
          <a:p>
            <a:pPr marL="457200" indent="-457200" algn="just" eaLnBrk="1" fontAlgn="auto" hangingPunct="1">
              <a:spcAft>
                <a:spcPts val="0"/>
              </a:spcAft>
              <a:buNone/>
              <a:defRPr/>
            </a:pPr>
            <a:r>
              <a:rPr lang="en-US" sz="3600" dirty="0" smtClean="0"/>
              <a:t>15 Community Level Reviews:</a:t>
            </a:r>
          </a:p>
          <a:p>
            <a:pPr marL="457200" indent="-457200" algn="just" eaLnBrk="1" fontAlgn="auto" hangingPunct="1">
              <a:spcAft>
                <a:spcPts val="0"/>
              </a:spcAft>
              <a:buNone/>
              <a:defRPr/>
            </a:pPr>
            <a:endParaRPr lang="en-US" sz="1900" dirty="0" smtClean="0"/>
          </a:p>
          <a:p>
            <a:pPr marL="457200" indent="-457200" algn="just">
              <a:defRPr/>
            </a:pPr>
            <a:r>
              <a:rPr lang="en-US" sz="1900" dirty="0" smtClean="0"/>
              <a:t>6 Meeting of procurement Officials</a:t>
            </a:r>
          </a:p>
          <a:p>
            <a:pPr marL="457200" indent="-457200" algn="just">
              <a:defRPr/>
            </a:pPr>
            <a:endParaRPr lang="en-US" sz="1900" dirty="0" smtClean="0"/>
          </a:p>
          <a:p>
            <a:pPr marL="457200" indent="-457200" algn="just">
              <a:defRPr/>
            </a:pPr>
            <a:r>
              <a:rPr lang="en-US" sz="1900" dirty="0" smtClean="0"/>
              <a:t>4 Meetings of Ministers </a:t>
            </a:r>
          </a:p>
          <a:p>
            <a:pPr marL="457200" indent="-457200" algn="just">
              <a:defRPr/>
            </a:pPr>
            <a:endParaRPr lang="en-US" sz="1900" dirty="0" smtClean="0"/>
          </a:p>
          <a:p>
            <a:pPr marL="457200" indent="-457200" algn="just">
              <a:defRPr/>
            </a:pPr>
            <a:r>
              <a:rPr lang="en-US" sz="1900" dirty="0" smtClean="0"/>
              <a:t>5 Meetings of CARICOM Heads of Government  </a:t>
            </a:r>
            <a:endParaRPr lang="en-US" sz="1900" dirty="0" smtClean="0"/>
          </a:p>
          <a:p>
            <a:pPr marL="457200" indent="-457200" algn="just" eaLnBrk="1" fontAlgn="auto" hangingPunct="1">
              <a:spcAft>
                <a:spcPts val="0"/>
              </a:spcAft>
              <a:buNone/>
              <a:defRPr/>
            </a:pPr>
            <a:endParaRPr lang="en-US" sz="1900" dirty="0" smtClean="0"/>
          </a:p>
          <a:p>
            <a:pPr marL="457200" indent="-457200" algn="just" eaLnBrk="1" fontAlgn="auto" hangingPunct="1">
              <a:spcAft>
                <a:spcPts val="0"/>
              </a:spcAft>
              <a:buNone/>
              <a:defRPr/>
            </a:pPr>
            <a:r>
              <a:rPr lang="en-US" sz="1900" dirty="0" smtClean="0"/>
              <a:t> </a:t>
            </a:r>
            <a:endParaRPr lang="en-US" sz="1900" dirty="0" smtClean="0"/>
          </a:p>
          <a:p>
            <a:pPr marL="457200" indent="-457200" algn="just" eaLnBrk="1" fontAlgn="auto" hangingPunct="1">
              <a:spcAft>
                <a:spcPts val="0"/>
              </a:spcAft>
              <a:buFont typeface="+mj-lt"/>
              <a:buAutoNum type="arabicPeriod"/>
              <a:defRPr/>
            </a:pPr>
            <a:endParaRPr lang="en-US" sz="1900" dirty="0" smtClean="0"/>
          </a:p>
          <a:p>
            <a:pPr marL="457200" indent="-457200" eaLnBrk="1" fontAlgn="auto" hangingPunct="1">
              <a:spcAft>
                <a:spcPts val="0"/>
              </a:spcAft>
              <a:buFont typeface="Wingdings"/>
              <a:buNone/>
              <a:defRPr/>
            </a:pPr>
            <a:endParaRPr lang="en-US" sz="1900" dirty="0" smtClean="0"/>
          </a:p>
          <a:p>
            <a:pPr marL="274320" indent="-274320" eaLnBrk="1" fontAlgn="auto" hangingPunct="1">
              <a:spcAft>
                <a:spcPts val="0"/>
              </a:spcAft>
              <a:buFont typeface="Wingdings"/>
              <a:buChar char=""/>
              <a:defRPr/>
            </a:pPr>
            <a:endParaRPr lang="en-US" dirty="0"/>
          </a:p>
        </p:txBody>
      </p:sp>
      <p:sp>
        <p:nvSpPr>
          <p:cNvPr id="2" name="Title 1"/>
          <p:cNvSpPr>
            <a:spLocks noGrp="1"/>
          </p:cNvSpPr>
          <p:nvPr>
            <p:ph type="title"/>
          </p:nvPr>
        </p:nvSpPr>
        <p:spPr/>
        <p:txBody>
          <a:bodyPr>
            <a:normAutofit/>
          </a:bodyPr>
          <a:lstStyle/>
          <a:p>
            <a:pPr algn="ctr" eaLnBrk="1" fontAlgn="auto" hangingPunct="1">
              <a:spcAft>
                <a:spcPts val="0"/>
              </a:spcAft>
              <a:defRPr/>
            </a:pPr>
            <a:r>
              <a:rPr lang="en-US" dirty="0" smtClean="0"/>
              <a:t>Community Review of the FRIP</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t>Sixth Regional Meeting of Senior Public Procurement and Trade Officials was convened 14-15 April, Montego Bay Jamaica  to – </a:t>
            </a:r>
            <a:endParaRPr lang="en-US" sz="2400" dirty="0" smtClean="0"/>
          </a:p>
          <a:p>
            <a:endParaRPr lang="en-US" sz="2400" dirty="0" smtClean="0"/>
          </a:p>
          <a:p>
            <a:pPr lvl="2"/>
            <a:r>
              <a:rPr lang="en-US" b="1" u="sng" dirty="0" smtClean="0"/>
              <a:t>recommend</a:t>
            </a:r>
            <a:r>
              <a:rPr lang="en-US" dirty="0" smtClean="0"/>
              <a:t> a final Draft Framework Regional Integration Policy on Public Procurement to the Thirty-Second Meeting of the COTED (May 2011)  for approval.</a:t>
            </a:r>
          </a:p>
          <a:p>
            <a:endParaRPr lang="en-US" dirty="0"/>
          </a:p>
        </p:txBody>
      </p:sp>
      <p:sp>
        <p:nvSpPr>
          <p:cNvPr id="2" name="Title 1"/>
          <p:cNvSpPr>
            <a:spLocks noGrp="1"/>
          </p:cNvSpPr>
          <p:nvPr>
            <p:ph type="title"/>
          </p:nvPr>
        </p:nvSpPr>
        <p:spPr/>
        <p:txBody>
          <a:bodyPr/>
          <a:lstStyle/>
          <a:p>
            <a:pPr algn="ctr"/>
            <a:r>
              <a:rPr lang="en-US" dirty="0" smtClean="0"/>
              <a:t>2011</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lgn="ctr">
              <a:buNone/>
            </a:pPr>
            <a:r>
              <a:rPr lang="en-US" b="1" dirty="0" smtClean="0"/>
              <a:t>	</a:t>
            </a:r>
          </a:p>
          <a:p>
            <a:pPr lvl="0" algn="just"/>
            <a:r>
              <a:rPr lang="en-US" b="1" u="sng" dirty="0" smtClean="0"/>
              <a:t>adopted</a:t>
            </a:r>
            <a:r>
              <a:rPr lang="en-US" dirty="0" smtClean="0"/>
              <a:t> </a:t>
            </a:r>
            <a:r>
              <a:rPr lang="en-US" dirty="0" smtClean="0"/>
              <a:t>the CARICOM Framework Regional Integration Policy on Public Procurement (FRIP) in its Fourth Draft which reflects the recommended amendments to the Third Draft; and</a:t>
            </a:r>
          </a:p>
          <a:p>
            <a:endParaRPr lang="en-US" dirty="0"/>
          </a:p>
        </p:txBody>
      </p:sp>
      <p:sp>
        <p:nvSpPr>
          <p:cNvPr id="2" name="Title 1"/>
          <p:cNvSpPr>
            <a:spLocks noGrp="1"/>
          </p:cNvSpPr>
          <p:nvPr>
            <p:ph type="title"/>
          </p:nvPr>
        </p:nvSpPr>
        <p:spPr/>
        <p:txBody>
          <a:bodyPr>
            <a:noAutofit/>
          </a:bodyPr>
          <a:lstStyle/>
          <a:p>
            <a:pPr algn="ctr"/>
            <a:r>
              <a:rPr lang="en-US" sz="2800" b="1" dirty="0" smtClean="0"/>
              <a:t>Ministerial Approval May, 2011 </a:t>
            </a: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endParaRPr lang="en-US" b="1" u="sng" dirty="0" smtClean="0"/>
          </a:p>
          <a:p>
            <a:pPr lvl="0"/>
            <a:endParaRPr lang="en-US" b="1" u="sng" dirty="0" smtClean="0"/>
          </a:p>
          <a:p>
            <a:pPr lvl="0"/>
            <a:r>
              <a:rPr lang="en-US" b="1" u="sng" dirty="0" err="1" smtClean="0"/>
              <a:t>authorise</a:t>
            </a:r>
            <a:r>
              <a:rPr lang="en-US" dirty="0" smtClean="0"/>
              <a:t> </a:t>
            </a:r>
            <a:r>
              <a:rPr lang="en-US" dirty="0" smtClean="0"/>
              <a:t>the drafting of the Protocol to amend the Revised Treaty of </a:t>
            </a:r>
            <a:r>
              <a:rPr lang="en-US" dirty="0" err="1" smtClean="0"/>
              <a:t>Chaguaramas</a:t>
            </a:r>
            <a:r>
              <a:rPr lang="en-US" dirty="0" smtClean="0"/>
              <a:t> based on the Fourth Draft of the FRIP.    </a:t>
            </a:r>
          </a:p>
          <a:p>
            <a:endParaRPr lang="en-US" dirty="0"/>
          </a:p>
        </p:txBody>
      </p:sp>
      <p:sp>
        <p:nvSpPr>
          <p:cNvPr id="2" name="Title 1"/>
          <p:cNvSpPr>
            <a:spLocks noGrp="1"/>
          </p:cNvSpPr>
          <p:nvPr>
            <p:ph type="title"/>
          </p:nvPr>
        </p:nvSpPr>
        <p:spPr/>
        <p:txBody>
          <a:bodyPr>
            <a:normAutofit/>
          </a:bodyPr>
          <a:lstStyle/>
          <a:p>
            <a:pPr algn="l"/>
            <a:r>
              <a:rPr lang="en-US" sz="3200" b="1" dirty="0" smtClean="0"/>
              <a:t>Ministerial Approval May</a:t>
            </a:r>
            <a:r>
              <a:rPr lang="en-US" sz="3200" b="1" dirty="0" smtClean="0"/>
              <a:t>, 2011 </a:t>
            </a:r>
            <a:endParaRPr lang="en-US"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r>
              <a:rPr lang="en-US" dirty="0" smtClean="0"/>
              <a:t>Formation of a CARICOM Procurement Task Force </a:t>
            </a:r>
            <a:endParaRPr lang="en-US" dirty="0"/>
          </a:p>
        </p:txBody>
      </p:sp>
      <p:sp>
        <p:nvSpPr>
          <p:cNvPr id="2" name="Title 1"/>
          <p:cNvSpPr>
            <a:spLocks noGrp="1"/>
          </p:cNvSpPr>
          <p:nvPr>
            <p:ph type="title"/>
          </p:nvPr>
        </p:nvSpPr>
        <p:spPr/>
        <p:txBody>
          <a:bodyPr>
            <a:normAutofit fontScale="90000"/>
          </a:bodyPr>
          <a:lstStyle/>
          <a:p>
            <a:r>
              <a:rPr lang="en-US" sz="4800" b="1" dirty="0" smtClean="0"/>
              <a:t/>
            </a:r>
            <a:br>
              <a:rPr lang="en-US" sz="4800" b="1" dirty="0" smtClean="0"/>
            </a:br>
            <a:r>
              <a:rPr lang="en-US" sz="4800" b="1" dirty="0" smtClean="0"/>
              <a:t/>
            </a:r>
            <a:br>
              <a:rPr lang="en-US" sz="4800" b="1" dirty="0" smtClean="0"/>
            </a:br>
            <a:r>
              <a:rPr lang="en-US" sz="4800" b="1" dirty="0" smtClean="0"/>
              <a:t/>
            </a:r>
            <a:br>
              <a:rPr lang="en-US" sz="4800" b="1" dirty="0" smtClean="0"/>
            </a:br>
            <a:r>
              <a:rPr lang="en-US" sz="4800" dirty="0" smtClean="0"/>
              <a:t>Ministerial Approval May, 2011 </a:t>
            </a:r>
            <a:br>
              <a:rPr lang="en-US" sz="4800" dirty="0" smtClean="0"/>
            </a:br>
            <a:r>
              <a:rPr lang="en-US" sz="4800" b="1" dirty="0" smtClean="0"/>
              <a:t/>
            </a:r>
            <a:br>
              <a:rPr lang="en-US" sz="4800" b="1" dirty="0" smtClean="0"/>
            </a:br>
            <a:r>
              <a:rPr lang="en-US" sz="4800" b="1" dirty="0" smtClean="0"/>
              <a:t/>
            </a:r>
            <a:br>
              <a:rPr lang="en-US" sz="4800" b="1" dirty="0" smtClean="0"/>
            </a:br>
            <a:endParaRPr lang="en-US" sz="4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762000"/>
          <a:ext cx="7467600" cy="6142927"/>
        </p:xfrm>
        <a:graphic>
          <a:graphicData uri="http://schemas.openxmlformats.org/drawingml/2006/table">
            <a:tbl>
              <a:tblPr firstRow="1" bandRow="1">
                <a:tableStyleId>{5C22544A-7EE6-4342-B048-85BDC9FD1C3A}</a:tableStyleId>
              </a:tblPr>
              <a:tblGrid>
                <a:gridCol w="3733800"/>
                <a:gridCol w="3733800"/>
              </a:tblGrid>
              <a:tr h="427927">
                <a:tc gridSpan="2">
                  <a:txBody>
                    <a:bodyPr/>
                    <a:lstStyle/>
                    <a:p>
                      <a:pPr marL="0" marR="0">
                        <a:spcBef>
                          <a:spcPts val="0"/>
                        </a:spcBef>
                        <a:spcAft>
                          <a:spcPts val="0"/>
                        </a:spcAft>
                        <a:tabLst>
                          <a:tab pos="4048125" algn="l"/>
                        </a:tabLst>
                      </a:pPr>
                      <a:r>
                        <a:rPr lang="en-CA" sz="900" b="1" dirty="0">
                          <a:solidFill>
                            <a:srgbClr val="FFFFFF"/>
                          </a:solidFill>
                          <a:latin typeface="Bookman Old Style"/>
                          <a:ea typeface="Times New Roman"/>
                        </a:rPr>
                        <a:t>                                                      </a:t>
                      </a:r>
                      <a:r>
                        <a:rPr lang="en-CA" sz="900" b="1" dirty="0" smtClean="0">
                          <a:solidFill>
                            <a:srgbClr val="FFFFFF"/>
                          </a:solidFill>
                          <a:latin typeface="Bookman Old Style"/>
                          <a:ea typeface="Times New Roman"/>
                        </a:rPr>
                        <a:t>         </a:t>
                      </a:r>
                      <a:endParaRPr lang="en-US" sz="1200" dirty="0">
                        <a:latin typeface="Times New Roman"/>
                        <a:ea typeface="Times New Roman"/>
                      </a:endParaRPr>
                    </a:p>
                    <a:p>
                      <a:pPr marL="0" marR="0" algn="ctr">
                        <a:spcBef>
                          <a:spcPts val="0"/>
                        </a:spcBef>
                        <a:spcAft>
                          <a:spcPts val="0"/>
                        </a:spcAft>
                        <a:tabLst>
                          <a:tab pos="4048125" algn="l"/>
                        </a:tabLst>
                      </a:pPr>
                      <a:r>
                        <a:rPr lang="en-US" sz="900" b="1" dirty="0">
                          <a:latin typeface="Bookman Old Style"/>
                          <a:ea typeface="Times New Roman"/>
                          <a:cs typeface="Arial"/>
                        </a:rPr>
                        <a:t>                          PROPOSED PLAN AND SCHEDULE FOR COMPLETION OF THE </a:t>
                      </a:r>
                      <a:endParaRPr lang="en-US" sz="1200" dirty="0">
                        <a:latin typeface="Times New Roman"/>
                        <a:ea typeface="Times New Roman"/>
                      </a:endParaRPr>
                    </a:p>
                    <a:p>
                      <a:pPr marL="0" marR="0" algn="ctr">
                        <a:spcBef>
                          <a:spcPts val="0"/>
                        </a:spcBef>
                        <a:spcAft>
                          <a:spcPts val="0"/>
                        </a:spcAft>
                        <a:tabLst>
                          <a:tab pos="4048125" algn="l"/>
                        </a:tabLst>
                      </a:pPr>
                      <a:r>
                        <a:rPr lang="en-US" sz="900" b="1" dirty="0">
                          <a:latin typeface="Bookman Old Style"/>
                          <a:ea typeface="Times New Roman"/>
                          <a:cs typeface="Arial"/>
                        </a:rPr>
                        <a:t>      PROTOCOL ON GOVERNMENT PROCUREMENT </a:t>
                      </a:r>
                      <a:endParaRPr lang="en-US" sz="1200" dirty="0">
                        <a:latin typeface="Times New Roman"/>
                        <a:ea typeface="Times New Roman"/>
                      </a:endParaRPr>
                    </a:p>
                  </a:txBody>
                  <a:tcPr marL="68580" marR="68580" marT="0" marB="0"/>
                </a:tc>
                <a:tc hMerge="1">
                  <a:txBody>
                    <a:bodyPr/>
                    <a:lstStyle/>
                    <a:p>
                      <a:endParaRPr lang="en-US"/>
                    </a:p>
                  </a:txBody>
                  <a:tcPr/>
                </a:tc>
              </a:tr>
              <a:tr h="427927">
                <a:tc>
                  <a:txBody>
                    <a:bodyPr/>
                    <a:lstStyle/>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ACTIVITY </a:t>
                      </a:r>
                      <a:endParaRPr lang="en-US" sz="1200">
                        <a:latin typeface="Times New Roman"/>
                        <a:ea typeface="Times New Roman"/>
                      </a:endParaRPr>
                    </a:p>
                  </a:txBody>
                  <a:tcPr marL="68580" marR="68580" marT="0" marB="0"/>
                </a:tc>
                <a:tc>
                  <a:txBody>
                    <a:bodyPr/>
                    <a:lstStyle/>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TIMETABLE </a:t>
                      </a:r>
                      <a:endParaRPr lang="en-US" sz="1200">
                        <a:latin typeface="Times New Roman"/>
                        <a:ea typeface="Times New Roman"/>
                      </a:endParaRPr>
                    </a:p>
                  </a:txBody>
                  <a:tcPr marL="68580" marR="68580" marT="0" marB="0"/>
                </a:tc>
              </a:tr>
              <a:tr h="316232">
                <a:tc>
                  <a:txBody>
                    <a:bodyPr/>
                    <a:lstStyle/>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AGREEMENT BY PROCUREMENT OFFICIALS  </a:t>
                      </a:r>
                      <a:endParaRPr lang="en-US" sz="1200">
                        <a:latin typeface="Times New Roman"/>
                        <a:ea typeface="Times New Roman"/>
                      </a:endParaRPr>
                    </a:p>
                  </a:txBody>
                  <a:tcPr marL="68580" marR="68580" marT="0" marB="0"/>
                </a:tc>
                <a:tc>
                  <a:txBody>
                    <a:bodyPr/>
                    <a:lstStyle/>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APRIL 2011</a:t>
                      </a:r>
                      <a:endParaRPr lang="en-US" sz="1200">
                        <a:latin typeface="Times New Roman"/>
                        <a:ea typeface="Times New Roman"/>
                      </a:endParaRPr>
                    </a:p>
                  </a:txBody>
                  <a:tcPr marL="68580" marR="68580" marT="0" marB="0"/>
                </a:tc>
              </a:tr>
              <a:tr h="223246">
                <a:tc>
                  <a:txBody>
                    <a:bodyPr/>
                    <a:lstStyle/>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AGREEMENT BY COTED </a:t>
                      </a:r>
                      <a:endParaRPr lang="en-US" sz="1200">
                        <a:latin typeface="Times New Roman"/>
                        <a:ea typeface="Times New Roman"/>
                      </a:endParaRPr>
                    </a:p>
                  </a:txBody>
                  <a:tcPr marL="68580" marR="68580" marT="0" marB="0"/>
                </a:tc>
                <a:tc>
                  <a:txBody>
                    <a:bodyPr/>
                    <a:lstStyle/>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dirty="0">
                          <a:latin typeface="Bookman Old Style"/>
                          <a:ea typeface="Times New Roman"/>
                          <a:cs typeface="Arial"/>
                        </a:rPr>
                        <a:t>MAY 2011</a:t>
                      </a:r>
                      <a:endParaRPr lang="en-US" sz="1200" dirty="0">
                        <a:latin typeface="Times New Roman"/>
                        <a:ea typeface="Times New Roman"/>
                      </a:endParaRPr>
                    </a:p>
                  </a:txBody>
                  <a:tcPr marL="68580" marR="68580" marT="0" marB="0"/>
                </a:tc>
              </a:tr>
              <a:tr h="297661">
                <a:tc>
                  <a:txBody>
                    <a:bodyPr/>
                    <a:lstStyle/>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INSTRUCTIONS TO DRAFTING FACILITY </a:t>
                      </a:r>
                      <a:endParaRPr lang="en-US" sz="1200">
                        <a:latin typeface="Times New Roman"/>
                        <a:ea typeface="Times New Roman"/>
                      </a:endParaRPr>
                    </a:p>
                  </a:txBody>
                  <a:tcPr marL="68580" marR="68580" marT="0" marB="0"/>
                </a:tc>
                <a:tc>
                  <a:txBody>
                    <a:bodyPr/>
                    <a:lstStyle/>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MAY 2011</a:t>
                      </a:r>
                      <a:endParaRPr lang="en-US" sz="1200">
                        <a:latin typeface="Times New Roman"/>
                        <a:ea typeface="Times New Roman"/>
                      </a:endParaRPr>
                    </a:p>
                  </a:txBody>
                  <a:tcPr marL="68580" marR="68580" marT="0" marB="0"/>
                </a:tc>
              </a:tr>
              <a:tr h="297661">
                <a:tc>
                  <a:txBody>
                    <a:bodyPr/>
                    <a:lstStyle/>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STAKEHOLDER CONSULTATIONS IN MEMBER STATES  </a:t>
                      </a:r>
                      <a:endParaRPr lang="en-US" sz="1200">
                        <a:latin typeface="Times New Roman"/>
                        <a:ea typeface="Times New Roman"/>
                      </a:endParaRPr>
                    </a:p>
                  </a:txBody>
                  <a:tcPr marL="68580" marR="68580" marT="0" marB="0"/>
                </a:tc>
                <a:tc>
                  <a:txBody>
                    <a:bodyPr/>
                    <a:lstStyle/>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JUNE –AUGUST 2011</a:t>
                      </a:r>
                      <a:endParaRPr lang="en-US" sz="1200">
                        <a:latin typeface="Times New Roman"/>
                        <a:ea typeface="Times New Roman"/>
                      </a:endParaRPr>
                    </a:p>
                  </a:txBody>
                  <a:tcPr marL="68580" marR="68580" marT="0" marB="0"/>
                </a:tc>
              </a:tr>
              <a:tr h="297661">
                <a:tc>
                  <a:txBody>
                    <a:bodyPr/>
                    <a:lstStyle/>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COMMENCEMENT OF COMPONENT II</a:t>
                      </a:r>
                      <a:endParaRPr lang="en-US" sz="1200">
                        <a:latin typeface="Times New Roman"/>
                        <a:ea typeface="Times New Roman"/>
                      </a:endParaRPr>
                    </a:p>
                  </a:txBody>
                  <a:tcPr marL="68580" marR="68580" marT="0" marB="0"/>
                </a:tc>
                <a:tc>
                  <a:txBody>
                    <a:bodyPr/>
                    <a:lstStyle/>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JUNE 2011</a:t>
                      </a:r>
                      <a:endParaRPr lang="en-US" sz="1200">
                        <a:latin typeface="Times New Roman"/>
                        <a:ea typeface="Times New Roman"/>
                      </a:endParaRPr>
                    </a:p>
                  </a:txBody>
                  <a:tcPr marL="68580" marR="68580" marT="0" marB="0"/>
                </a:tc>
              </a:tr>
              <a:tr h="297661">
                <a:tc>
                  <a:txBody>
                    <a:bodyPr/>
                    <a:lstStyle/>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CONSULTANCY TO PREPARE PROTOCOL</a:t>
                      </a:r>
                      <a:endParaRPr lang="en-US" sz="1200">
                        <a:latin typeface="Times New Roman"/>
                        <a:ea typeface="Times New Roman"/>
                      </a:endParaRPr>
                    </a:p>
                  </a:txBody>
                  <a:tcPr marL="68580" marR="68580" marT="0" marB="0"/>
                </a:tc>
                <a:tc>
                  <a:txBody>
                    <a:bodyPr/>
                    <a:lstStyle/>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JUNE-AUGUST 2011</a:t>
                      </a:r>
                      <a:endParaRPr lang="en-US" sz="1200">
                        <a:latin typeface="Times New Roman"/>
                        <a:ea typeface="Times New Roman"/>
                      </a:endParaRPr>
                    </a:p>
                  </a:txBody>
                  <a:tcPr marL="68580" marR="68580" marT="0" marB="0"/>
                </a:tc>
              </a:tr>
              <a:tr h="297661">
                <a:tc>
                  <a:txBody>
                    <a:bodyPr/>
                    <a:lstStyle/>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DRAFT TO CPC  </a:t>
                      </a:r>
                      <a:endParaRPr lang="en-US" sz="1200">
                        <a:latin typeface="Times New Roman"/>
                        <a:ea typeface="Times New Roman"/>
                      </a:endParaRPr>
                    </a:p>
                  </a:txBody>
                  <a:tcPr marL="68580" marR="68580" marT="0" marB="0"/>
                </a:tc>
                <a:tc>
                  <a:txBody>
                    <a:bodyPr/>
                    <a:lstStyle/>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OCT-NOV 2011</a:t>
                      </a:r>
                      <a:endParaRPr lang="en-US" sz="1200">
                        <a:latin typeface="Times New Roman"/>
                        <a:ea typeface="Times New Roman"/>
                      </a:endParaRPr>
                    </a:p>
                  </a:txBody>
                  <a:tcPr marL="68580" marR="68580" marT="0" marB="0"/>
                </a:tc>
              </a:tr>
              <a:tr h="297661">
                <a:tc>
                  <a:txBody>
                    <a:bodyPr/>
                    <a:lstStyle/>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GP OFFICIALS TO COMMENT ON PROTOCOL </a:t>
                      </a:r>
                      <a:endParaRPr lang="en-US" sz="1200">
                        <a:latin typeface="Times New Roman"/>
                        <a:ea typeface="Times New Roman"/>
                      </a:endParaRPr>
                    </a:p>
                  </a:txBody>
                  <a:tcPr marL="68580" marR="68580" marT="0" marB="0"/>
                </a:tc>
                <a:tc>
                  <a:txBody>
                    <a:bodyPr/>
                    <a:lstStyle/>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NOVEMBER 2011</a:t>
                      </a:r>
                      <a:endParaRPr lang="en-US" sz="1200">
                        <a:latin typeface="Times New Roman"/>
                        <a:ea typeface="Times New Roman"/>
                      </a:endParaRPr>
                    </a:p>
                  </a:txBody>
                  <a:tcPr marL="68580" marR="68580" marT="0" marB="0"/>
                </a:tc>
              </a:tr>
              <a:tr h="297661">
                <a:tc>
                  <a:txBody>
                    <a:bodyPr/>
                    <a:lstStyle/>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RECONSTITUTION AND MEETING OF IGTF </a:t>
                      </a:r>
                      <a:endParaRPr lang="en-US" sz="1200">
                        <a:latin typeface="Times New Roman"/>
                        <a:ea typeface="Times New Roman"/>
                      </a:endParaRPr>
                    </a:p>
                  </a:txBody>
                  <a:tcPr marL="68580" marR="68580" marT="0" marB="0"/>
                </a:tc>
                <a:tc>
                  <a:txBody>
                    <a:bodyPr/>
                    <a:lstStyle/>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DECEMBER 2011</a:t>
                      </a:r>
                      <a:endParaRPr lang="en-US" sz="1200">
                        <a:latin typeface="Times New Roman"/>
                        <a:ea typeface="Times New Roman"/>
                      </a:endParaRPr>
                    </a:p>
                  </a:txBody>
                  <a:tcPr marL="68580" marR="68580" marT="0" marB="0"/>
                </a:tc>
              </a:tr>
              <a:tr h="297661">
                <a:tc>
                  <a:txBody>
                    <a:bodyPr/>
                    <a:lstStyle/>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DRAFT PROTOCOL TO COTED  </a:t>
                      </a:r>
                      <a:endParaRPr lang="en-US" sz="1200">
                        <a:latin typeface="Times New Roman"/>
                        <a:ea typeface="Times New Roman"/>
                      </a:endParaRPr>
                    </a:p>
                  </a:txBody>
                  <a:tcPr marL="68580" marR="68580" marT="0" marB="0"/>
                </a:tc>
                <a:tc>
                  <a:txBody>
                    <a:bodyPr/>
                    <a:lstStyle/>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JANUARY 2012</a:t>
                      </a:r>
                      <a:endParaRPr lang="en-US" sz="1200">
                        <a:latin typeface="Times New Roman"/>
                        <a:ea typeface="Times New Roman"/>
                      </a:endParaRPr>
                    </a:p>
                  </a:txBody>
                  <a:tcPr marL="68580" marR="68580" marT="0" marB="0"/>
                </a:tc>
              </a:tr>
              <a:tr h="870509">
                <a:tc>
                  <a:txBody>
                    <a:bodyPr/>
                    <a:lstStyle/>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SUBMISSION  </a:t>
                      </a:r>
                      <a:endParaRPr lang="en-US" sz="1200">
                        <a:latin typeface="Times New Roman"/>
                        <a:ea typeface="Times New Roman"/>
                      </a:endParaRPr>
                    </a:p>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    (A)  SUB-COMMITTEE ON   HARMONISATION</a:t>
                      </a:r>
                      <a:endParaRPr lang="en-US" sz="1200">
                        <a:latin typeface="Times New Roman"/>
                        <a:ea typeface="Times New Roman"/>
                      </a:endParaRPr>
                    </a:p>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    (B)  LEGAL AFFAIRS COMMITEE</a:t>
                      </a:r>
                      <a:endParaRPr lang="en-US" sz="1200">
                        <a:latin typeface="Times New Roman"/>
                        <a:ea typeface="Times New Roman"/>
                      </a:endParaRPr>
                    </a:p>
                  </a:txBody>
                  <a:tcPr marL="68580" marR="68580" marT="0" marB="0"/>
                </a:tc>
                <a:tc>
                  <a:txBody>
                    <a:bodyPr/>
                    <a:lstStyle/>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endParaRPr lang="en-US" sz="1200">
                        <a:latin typeface="Times New Roman"/>
                        <a:ea typeface="Times New Roman"/>
                      </a:endParaRPr>
                    </a:p>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FEBRUARY 2012</a:t>
                      </a:r>
                      <a:endParaRPr lang="en-US" sz="1200">
                        <a:latin typeface="Times New Roman"/>
                        <a:ea typeface="Times New Roman"/>
                      </a:endParaRPr>
                    </a:p>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FEBRUARY 2012 </a:t>
                      </a:r>
                      <a:endParaRPr lang="en-US" sz="1200">
                        <a:latin typeface="Times New Roman"/>
                        <a:ea typeface="Times New Roman"/>
                      </a:endParaRPr>
                    </a:p>
                  </a:txBody>
                  <a:tcPr marL="68580" marR="68580" marT="0" marB="0"/>
                </a:tc>
              </a:tr>
              <a:tr h="320137">
                <a:tc>
                  <a:txBody>
                    <a:bodyPr/>
                    <a:lstStyle/>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STAKEHOLDER CONSULTATIONS IN MEMBER STATES  </a:t>
                      </a:r>
                      <a:endParaRPr lang="en-US" sz="1200">
                        <a:latin typeface="Times New Roman"/>
                        <a:ea typeface="Times New Roman"/>
                      </a:endParaRPr>
                    </a:p>
                  </a:txBody>
                  <a:tcPr marL="68580" marR="68580" marT="0" marB="0"/>
                </a:tc>
                <a:tc>
                  <a:txBody>
                    <a:bodyPr/>
                    <a:lstStyle/>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MARCH-APRIL 2012</a:t>
                      </a:r>
                      <a:endParaRPr lang="en-US" sz="1200">
                        <a:latin typeface="Times New Roman"/>
                        <a:ea typeface="Times New Roman"/>
                      </a:endParaRPr>
                    </a:p>
                  </a:txBody>
                  <a:tcPr marL="68580" marR="68580" marT="0" marB="0"/>
                </a:tc>
              </a:tr>
              <a:tr h="297661">
                <a:tc>
                  <a:txBody>
                    <a:bodyPr/>
                    <a:lstStyle/>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SUBMISSION TO COMMUNITY COUNCIL </a:t>
                      </a:r>
                      <a:endParaRPr lang="en-US" sz="1200">
                        <a:latin typeface="Times New Roman"/>
                        <a:ea typeface="Times New Roman"/>
                      </a:endParaRPr>
                    </a:p>
                  </a:txBody>
                  <a:tcPr marL="68580" marR="68580" marT="0" marB="0"/>
                </a:tc>
                <a:tc>
                  <a:txBody>
                    <a:bodyPr/>
                    <a:lstStyle/>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MAY  2012</a:t>
                      </a:r>
                      <a:endParaRPr lang="en-US" sz="1200">
                        <a:latin typeface="Times New Roman"/>
                        <a:ea typeface="Times New Roman"/>
                      </a:endParaRPr>
                    </a:p>
                  </a:txBody>
                  <a:tcPr marL="68580" marR="68580" marT="0" marB="0"/>
                </a:tc>
              </a:tr>
              <a:tr h="297661">
                <a:tc>
                  <a:txBody>
                    <a:bodyPr/>
                    <a:lstStyle/>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SUBMISSION TO CONFERENCE FOR SIGNATURE</a:t>
                      </a:r>
                      <a:endParaRPr lang="en-US" sz="1200">
                        <a:latin typeface="Times New Roman"/>
                        <a:ea typeface="Times New Roman"/>
                      </a:endParaRPr>
                    </a:p>
                  </a:txBody>
                  <a:tcPr marL="68580" marR="68580" marT="0" marB="0"/>
                </a:tc>
                <a:tc>
                  <a:txBody>
                    <a:bodyPr/>
                    <a:lstStyle/>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JULY 2012</a:t>
                      </a:r>
                      <a:endParaRPr lang="en-US" sz="1200">
                        <a:latin typeface="Times New Roman"/>
                        <a:ea typeface="Times New Roman"/>
                      </a:endParaRPr>
                    </a:p>
                  </a:txBody>
                  <a:tcPr marL="68580" marR="68580" marT="0" marB="0"/>
                </a:tc>
              </a:tr>
              <a:tr h="580339">
                <a:tc>
                  <a:txBody>
                    <a:bodyPr/>
                    <a:lstStyle/>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a:latin typeface="Bookman Old Style"/>
                          <a:ea typeface="Times New Roman"/>
                          <a:cs typeface="Arial"/>
                        </a:rPr>
                        <a:t>SUBMISSION TO MEMBER STATES FOR RATIFICATION</a:t>
                      </a:r>
                      <a:endParaRPr lang="en-US" sz="1200">
                        <a:latin typeface="Times New Roman"/>
                        <a:ea typeface="Times New Roman"/>
                      </a:endParaRPr>
                    </a:p>
                  </a:txBody>
                  <a:tcPr marL="68580" marR="68580" marT="0" marB="0"/>
                </a:tc>
                <a:tc>
                  <a:txBody>
                    <a:bodyPr/>
                    <a:lstStyle/>
                    <a:p>
                      <a:pPr marL="0" marR="0" algn="just">
                        <a:lnSpc>
                          <a:spcPct val="150000"/>
                        </a:lnSpc>
                        <a:spcBef>
                          <a:spcPts val="0"/>
                        </a:spcBef>
                        <a:spcAft>
                          <a:spcPts val="0"/>
                        </a:spcAft>
                        <a:tabLst>
                          <a:tab pos="0" algn="l"/>
                          <a:tab pos="457200" algn="l"/>
                          <a:tab pos="914400" algn="l"/>
                          <a:tab pos="1371600" algn="l"/>
                          <a:tab pos="1828800" algn="l"/>
                          <a:tab pos="2286000" algn="l"/>
                          <a:tab pos="2743200" algn="l"/>
                          <a:tab pos="3200400" algn="l"/>
                          <a:tab pos="3657600" algn="l"/>
                          <a:tab pos="4048125" algn="l"/>
                          <a:tab pos="4114800" algn="l"/>
                          <a:tab pos="4572000" algn="l"/>
                          <a:tab pos="5029200" algn="l"/>
                          <a:tab pos="5486400" algn="l"/>
                          <a:tab pos="5943600" algn="r"/>
                        </a:tabLst>
                      </a:pPr>
                      <a:r>
                        <a:rPr lang="en-US" sz="900" b="1" dirty="0">
                          <a:latin typeface="Bookman Old Style"/>
                          <a:ea typeface="Times New Roman"/>
                          <a:cs typeface="Arial"/>
                        </a:rPr>
                        <a:t>JULY 2012</a:t>
                      </a:r>
                      <a:endParaRPr lang="en-US" sz="1200" dirty="0">
                        <a:latin typeface="Times New Roman"/>
                        <a:ea typeface="Times New Roman"/>
                      </a:endParaRPr>
                    </a:p>
                  </a:txBody>
                  <a:tcPr marL="68580" marR="68580" marT="0" marB="0"/>
                </a:tc>
              </a:tr>
            </a:tbl>
          </a:graphicData>
        </a:graphic>
      </p:graphicFrame>
      <p:sp>
        <p:nvSpPr>
          <p:cNvPr id="2" name="Title 1"/>
          <p:cNvSpPr>
            <a:spLocks noGrp="1"/>
          </p:cNvSpPr>
          <p:nvPr>
            <p:ph type="title"/>
          </p:nvPr>
        </p:nvSpPr>
        <p:spPr>
          <a:xfrm>
            <a:off x="457200" y="152400"/>
            <a:ext cx="7467600" cy="457200"/>
          </a:xfrm>
        </p:spPr>
        <p:txBody>
          <a:bodyPr>
            <a:normAutofit fontScale="90000"/>
          </a:bodyPr>
          <a:lstStyle/>
          <a:p>
            <a:pPr algn="ctr">
              <a:defRPr/>
            </a:pPr>
            <a:r>
              <a:rPr lang="en-US" dirty="0" smtClean="0"/>
              <a:t>Project Schedule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REGIONAL DEVLOPMENTS IN PUBLIC PROCUREMENT</a:t>
            </a:r>
            <a:endParaRPr lang="en-US" dirty="0"/>
          </a:p>
        </p:txBody>
      </p:sp>
      <p:sp>
        <p:nvSpPr>
          <p:cNvPr id="3" name="Text Placeholder 2"/>
          <p:cNvSpPr>
            <a:spLocks noGrp="1"/>
          </p:cNvSpPr>
          <p:nvPr>
            <p:ph type="body" idx="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Caribbean Community (1972)</a:t>
            </a:r>
          </a:p>
          <a:p>
            <a:endParaRPr lang="en-US" dirty="0" smtClean="0"/>
          </a:p>
          <a:p>
            <a:r>
              <a:rPr lang="en-US" dirty="0" smtClean="0"/>
              <a:t>Regional Integration Movement</a:t>
            </a:r>
          </a:p>
          <a:p>
            <a:endParaRPr lang="en-US" dirty="0" smtClean="0"/>
          </a:p>
          <a:p>
            <a:r>
              <a:rPr lang="en-US" dirty="0" smtClean="0"/>
              <a:t>Single Market (SM) (2001)</a:t>
            </a:r>
          </a:p>
          <a:p>
            <a:endParaRPr lang="en-US" dirty="0" smtClean="0"/>
          </a:p>
          <a:p>
            <a:r>
              <a:rPr lang="en-US" dirty="0" smtClean="0"/>
              <a:t>Single Economy (SE) (2001)</a:t>
            </a:r>
          </a:p>
          <a:p>
            <a:endParaRPr lang="en-US" dirty="0" smtClean="0"/>
          </a:p>
          <a:p>
            <a:r>
              <a:rPr lang="en-US" dirty="0" smtClean="0"/>
              <a:t>Sovereign States 15</a:t>
            </a:r>
            <a:endParaRPr lang="en-US" dirty="0"/>
          </a:p>
        </p:txBody>
      </p:sp>
      <p:sp>
        <p:nvSpPr>
          <p:cNvPr id="2" name="Title 1"/>
          <p:cNvSpPr>
            <a:spLocks noGrp="1"/>
          </p:cNvSpPr>
          <p:nvPr>
            <p:ph type="title"/>
          </p:nvPr>
        </p:nvSpPr>
        <p:spPr/>
        <p:txBody>
          <a:bodyPr/>
          <a:lstStyle/>
          <a:p>
            <a:pPr algn="l"/>
            <a:r>
              <a:rPr lang="en-US" dirty="0" smtClean="0"/>
              <a:t>WHAT IS CARICOM</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smtClean="0"/>
          </a:p>
          <a:p>
            <a:endParaRPr lang="en-US" dirty="0" smtClean="0"/>
          </a:p>
          <a:p>
            <a:r>
              <a:rPr lang="en-US" dirty="0" smtClean="0"/>
              <a:t>Nine CARICOM </a:t>
            </a:r>
            <a:r>
              <a:rPr lang="en-US" dirty="0" smtClean="0"/>
              <a:t>Member States commenced the process of modernizing national government procurement systems since 2006</a:t>
            </a:r>
          </a:p>
          <a:p>
            <a:endParaRPr lang="en-US" dirty="0"/>
          </a:p>
        </p:txBody>
      </p:sp>
      <p:sp>
        <p:nvSpPr>
          <p:cNvPr id="2" name="Title 1"/>
          <p:cNvSpPr>
            <a:spLocks noGrp="1"/>
          </p:cNvSpPr>
          <p:nvPr>
            <p:ph type="title"/>
          </p:nvPr>
        </p:nvSpPr>
        <p:spPr/>
        <p:txBody>
          <a:bodyPr/>
          <a:lstStyle/>
          <a:p>
            <a:pPr algn="ctr"/>
            <a:r>
              <a:rPr lang="en-US" b="1" dirty="0" smtClean="0"/>
              <a:t>National Efforts</a:t>
            </a: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buNone/>
            </a:pPr>
            <a:r>
              <a:rPr lang="en-US" dirty="0" smtClean="0"/>
              <a:t> Among those undertaking modernization efforts are</a:t>
            </a:r>
          </a:p>
          <a:p>
            <a:r>
              <a:rPr lang="en-US" dirty="0" smtClean="0"/>
              <a:t> </a:t>
            </a:r>
            <a:r>
              <a:rPr lang="en-US" b="1" dirty="0" smtClean="0"/>
              <a:t>Antigua and Barbuda</a:t>
            </a:r>
            <a:r>
              <a:rPr lang="en-US" dirty="0" smtClean="0"/>
              <a:t> – procurement bill </a:t>
            </a:r>
            <a:r>
              <a:rPr lang="en-US" dirty="0" smtClean="0"/>
              <a:t>before Parliament 2011; </a:t>
            </a:r>
            <a:endParaRPr lang="en-US" dirty="0" smtClean="0"/>
          </a:p>
          <a:p>
            <a:r>
              <a:rPr lang="en-US" b="1" dirty="0" smtClean="0"/>
              <a:t>Barbados</a:t>
            </a:r>
            <a:r>
              <a:rPr lang="en-US" dirty="0" smtClean="0"/>
              <a:t> – consultant currently preparing draft legislation and standard bid documents; </a:t>
            </a:r>
          </a:p>
          <a:p>
            <a:r>
              <a:rPr lang="en-US" b="1" dirty="0" smtClean="0"/>
              <a:t>Dominica</a:t>
            </a:r>
            <a:r>
              <a:rPr lang="en-US" dirty="0" smtClean="0"/>
              <a:t>- procurement legislation before cabinet since 2007; </a:t>
            </a:r>
            <a:r>
              <a:rPr lang="en-US" dirty="0" smtClean="0"/>
              <a:t> 2010, 2011</a:t>
            </a:r>
            <a:endParaRPr lang="en-US" dirty="0" smtClean="0"/>
          </a:p>
          <a:p>
            <a:r>
              <a:rPr lang="en-US" b="1" dirty="0" smtClean="0"/>
              <a:t>Grenada</a:t>
            </a:r>
            <a:r>
              <a:rPr lang="en-US" dirty="0" smtClean="0"/>
              <a:t>- Procurement Act taken to Cabinet on multiple occasions. It is currently being </a:t>
            </a:r>
            <a:r>
              <a:rPr lang="en-US" dirty="0" smtClean="0"/>
              <a:t>revised;</a:t>
            </a:r>
            <a:endParaRPr lang="en-US" dirty="0" smtClean="0"/>
          </a:p>
          <a:p>
            <a:r>
              <a:rPr lang="en-US" b="1" dirty="0" smtClean="0"/>
              <a:t>Saint Lucia</a:t>
            </a:r>
            <a:r>
              <a:rPr lang="en-US" dirty="0" smtClean="0"/>
              <a:t> – Procurement Strategic Plan in place – </a:t>
            </a:r>
            <a:r>
              <a:rPr lang="en-US" dirty="0" smtClean="0"/>
              <a:t>2007, 2011 </a:t>
            </a:r>
            <a:r>
              <a:rPr lang="en-US" dirty="0" smtClean="0"/>
              <a:t>Procurement bill revised and before cabinet; </a:t>
            </a:r>
          </a:p>
          <a:p>
            <a:r>
              <a:rPr lang="en-US" dirty="0" smtClean="0"/>
              <a:t> </a:t>
            </a:r>
            <a:r>
              <a:rPr lang="en-US" b="1" dirty="0" smtClean="0"/>
              <a:t>Trinidad and Tobago</a:t>
            </a:r>
            <a:r>
              <a:rPr lang="en-US" dirty="0" smtClean="0"/>
              <a:t> – two draft bills before Cabinet.</a:t>
            </a:r>
            <a:endParaRPr lang="en-US" dirty="0"/>
          </a:p>
        </p:txBody>
      </p:sp>
      <p:sp>
        <p:nvSpPr>
          <p:cNvPr id="2" name="Title 1"/>
          <p:cNvSpPr>
            <a:spLocks noGrp="1"/>
          </p:cNvSpPr>
          <p:nvPr>
            <p:ph type="title"/>
          </p:nvPr>
        </p:nvSpPr>
        <p:spPr/>
        <p:txBody>
          <a:bodyPr/>
          <a:lstStyle/>
          <a:p>
            <a:pPr algn="ctr"/>
            <a:r>
              <a:rPr lang="en-US" b="1" dirty="0" smtClean="0"/>
              <a:t>National Efforts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624078" indent="-514350"/>
            <a:r>
              <a:rPr lang="en-US" dirty="0" smtClean="0"/>
              <a:t>Jamaica – </a:t>
            </a:r>
          </a:p>
          <a:p>
            <a:pPr marL="624078" indent="-514350">
              <a:buFont typeface="+mj-lt"/>
              <a:buAutoNum type="arabicPeriod"/>
            </a:pPr>
            <a:r>
              <a:rPr lang="en-US" dirty="0" smtClean="0"/>
              <a:t>Commencing work on electronic procurement system;</a:t>
            </a:r>
          </a:p>
          <a:p>
            <a:pPr marL="624078" indent="-514350">
              <a:buFont typeface="+mj-lt"/>
              <a:buAutoNum type="arabicPeriod"/>
            </a:pPr>
            <a:r>
              <a:rPr lang="en-US" dirty="0" smtClean="0"/>
              <a:t>Developing a professional qualification program for procurement staff </a:t>
            </a:r>
          </a:p>
          <a:p>
            <a:endParaRPr lang="en-US" dirty="0" smtClean="0"/>
          </a:p>
          <a:p>
            <a:r>
              <a:rPr lang="en-US" dirty="0" smtClean="0"/>
              <a:t>St. Kitts and Nevis – Procurement Act in Draft</a:t>
            </a:r>
          </a:p>
          <a:p>
            <a:r>
              <a:rPr lang="en-US" dirty="0" smtClean="0"/>
              <a:t>Montserrat  - New draft Procurement Act </a:t>
            </a:r>
            <a:endParaRPr lang="en-US" dirty="0"/>
          </a:p>
        </p:txBody>
      </p:sp>
      <p:sp>
        <p:nvSpPr>
          <p:cNvPr id="2" name="Title 1"/>
          <p:cNvSpPr>
            <a:spLocks noGrp="1"/>
          </p:cNvSpPr>
          <p:nvPr>
            <p:ph type="title"/>
          </p:nvPr>
        </p:nvSpPr>
        <p:spPr/>
        <p:txBody>
          <a:bodyPr/>
          <a:lstStyle/>
          <a:p>
            <a:pPr algn="l"/>
            <a:r>
              <a:rPr lang="en-US" dirty="0" smtClean="0"/>
              <a:t>National Efforts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endParaRPr lang="en-US" sz="2000" dirty="0" smtClean="0"/>
          </a:p>
          <a:p>
            <a:pPr algn="just"/>
            <a:r>
              <a:rPr lang="en-US" sz="2000" dirty="0" smtClean="0"/>
              <a:t>The </a:t>
            </a:r>
            <a:r>
              <a:rPr lang="en-US" sz="2000" dirty="0" smtClean="0"/>
              <a:t>CSME procurement market is being built while other commercial arrangements are developing, which will enhance or provide competing efforts. Among those are </a:t>
            </a:r>
            <a:r>
              <a:rPr lang="en-US" sz="2000" dirty="0" smtClean="0"/>
              <a:t>the:</a:t>
            </a:r>
          </a:p>
          <a:p>
            <a:pPr algn="just"/>
            <a:r>
              <a:rPr lang="en-US" sz="2000" dirty="0" smtClean="0"/>
              <a:t> </a:t>
            </a:r>
          </a:p>
          <a:p>
            <a:pPr marL="566928" indent="-457200" algn="just">
              <a:buFont typeface="+mj-lt"/>
              <a:buAutoNum type="arabicPeriod"/>
            </a:pPr>
            <a:r>
              <a:rPr lang="en-US" sz="2000" dirty="0" smtClean="0"/>
              <a:t>Economic </a:t>
            </a:r>
            <a:r>
              <a:rPr lang="en-US" sz="2000" dirty="0" smtClean="0"/>
              <a:t>Partnership Agreement (EPA) and the </a:t>
            </a:r>
            <a:endParaRPr lang="en-US" sz="2000" dirty="0" smtClean="0"/>
          </a:p>
          <a:p>
            <a:pPr marL="566928" indent="-457200" algn="just">
              <a:buFont typeface="+mj-lt"/>
              <a:buAutoNum type="arabicPeriod"/>
            </a:pPr>
            <a:endParaRPr lang="en-US" sz="2000" dirty="0" smtClean="0"/>
          </a:p>
          <a:p>
            <a:pPr marL="566928" indent="-457200" algn="just">
              <a:buFont typeface="+mj-lt"/>
              <a:buAutoNum type="arabicPeriod"/>
            </a:pPr>
            <a:r>
              <a:rPr lang="en-US" sz="2000" dirty="0" smtClean="0"/>
              <a:t>CARICOM-Canada </a:t>
            </a:r>
            <a:r>
              <a:rPr lang="en-US" sz="2000" dirty="0" smtClean="0"/>
              <a:t>negotiations for a free trade agreement. </a:t>
            </a:r>
            <a:endParaRPr lang="en-US" dirty="0"/>
          </a:p>
        </p:txBody>
      </p:sp>
      <p:sp>
        <p:nvSpPr>
          <p:cNvPr id="2" name="Title 1"/>
          <p:cNvSpPr>
            <a:spLocks noGrp="1"/>
          </p:cNvSpPr>
          <p:nvPr>
            <p:ph type="title"/>
          </p:nvPr>
        </p:nvSpPr>
        <p:spPr/>
        <p:txBody>
          <a:bodyPr>
            <a:normAutofit fontScale="90000"/>
          </a:bodyPr>
          <a:lstStyle/>
          <a:p>
            <a:pPr algn="ctr"/>
            <a:r>
              <a:rPr lang="en-US" dirty="0" smtClean="0"/>
              <a:t> </a:t>
            </a:r>
            <a:r>
              <a:rPr lang="en-US" b="1" dirty="0" smtClean="0"/>
              <a:t>Regional Efforts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43599"/>
            <a:ext cx="8229600" cy="228917"/>
          </a:xfrm>
        </p:spPr>
        <p:txBody>
          <a:bodyPr>
            <a:normAutofit fontScale="40000" lnSpcReduction="20000"/>
          </a:bodyPr>
          <a:lstStyle/>
          <a:p>
            <a:pPr>
              <a:buNone/>
            </a:pPr>
            <a:endParaRPr lang="en-US" dirty="0"/>
          </a:p>
        </p:txBody>
      </p:sp>
      <p:sp>
        <p:nvSpPr>
          <p:cNvPr id="2" name="Title 1"/>
          <p:cNvSpPr>
            <a:spLocks noGrp="1"/>
          </p:cNvSpPr>
          <p:nvPr>
            <p:ph type="title"/>
          </p:nvPr>
        </p:nvSpPr>
        <p:spPr>
          <a:xfrm>
            <a:off x="457200" y="253536"/>
            <a:ext cx="8229600" cy="5385264"/>
          </a:xfrm>
        </p:spPr>
        <p:txBody>
          <a:bodyPr/>
          <a:lstStyle/>
          <a:p>
            <a:pPr algn="l"/>
            <a:r>
              <a:rPr lang="en-US" sz="7200" dirty="0" smtClean="0"/>
              <a:t>Joint Procurement </a:t>
            </a:r>
            <a:br>
              <a:rPr lang="en-US" sz="7200"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endParaRPr lang="en-US" dirty="0" smtClean="0"/>
          </a:p>
          <a:p>
            <a:pPr algn="just"/>
            <a:endParaRPr lang="en-US" dirty="0" smtClean="0"/>
          </a:p>
          <a:p>
            <a:pPr algn="just"/>
            <a:r>
              <a:rPr lang="en-US" dirty="0" smtClean="0"/>
              <a:t>The OECS/PPS is an agency of the OECS, a formal grouping of nine (9) Eastern Caribbean Countries; Anguilla, Antigua and Barbuda, British Virgin Islands, Dominica, Grenada, Montserrat, St. Kitts and Nevis, St. Lucia and St. Vincent and the Grenadines, with a combined population of approximately 550,000</a:t>
            </a:r>
            <a:endParaRPr lang="en-US" dirty="0"/>
          </a:p>
        </p:txBody>
      </p:sp>
      <p:sp>
        <p:nvSpPr>
          <p:cNvPr id="2" name="Title 1"/>
          <p:cNvSpPr>
            <a:spLocks noGrp="1"/>
          </p:cNvSpPr>
          <p:nvPr>
            <p:ph type="title"/>
          </p:nvPr>
        </p:nvSpPr>
        <p:spPr/>
        <p:txBody>
          <a:bodyPr>
            <a:normAutofit/>
          </a:bodyPr>
          <a:lstStyle/>
          <a:p>
            <a:pPr algn="ctr"/>
            <a:r>
              <a:rPr lang="en-US" sz="2800" dirty="0" smtClean="0"/>
              <a:t>OECS/Pharmaceutical Procurement Service (OECS/PPS) </a:t>
            </a:r>
            <a:endParaRPr lang="en-US"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n-US" dirty="0" smtClean="0"/>
              <a:t>the Prime Ministers of the OECS agreed to establish the OECS/PPS in 1986.</a:t>
            </a:r>
          </a:p>
          <a:p>
            <a:pPr algn="just"/>
            <a:endParaRPr lang="en-US" dirty="0" smtClean="0"/>
          </a:p>
          <a:p>
            <a:pPr algn="just"/>
            <a:r>
              <a:rPr lang="en-US" dirty="0" smtClean="0"/>
              <a:t>The countries deposited one-third of their annual pharmaceutical budget to individual country drug accounts at the Eastern Caribbean Central Bank (ECCB) in order to assure prompt payment to suppliers and to maintain a revolving drug fund.</a:t>
            </a:r>
          </a:p>
          <a:p>
            <a:pPr algn="just"/>
            <a:r>
              <a:rPr lang="en-US" dirty="0" smtClean="0"/>
              <a:t>The OECS/PPS was established under a project funded by USAID, and by 1989 the scheme was financially self-sufficient. </a:t>
            </a:r>
          </a:p>
          <a:p>
            <a:pPr algn="just"/>
            <a:endParaRPr lang="en-US" dirty="0"/>
          </a:p>
        </p:txBody>
      </p:sp>
      <p:sp>
        <p:nvSpPr>
          <p:cNvPr id="2" name="Title 1"/>
          <p:cNvSpPr>
            <a:spLocks noGrp="1"/>
          </p:cNvSpPr>
          <p:nvPr>
            <p:ph type="title"/>
          </p:nvPr>
        </p:nvSpPr>
        <p:spPr/>
        <p:txBody>
          <a:bodyPr>
            <a:normAutofit/>
          </a:bodyPr>
          <a:lstStyle/>
          <a:p>
            <a:pPr algn="ctr"/>
            <a:r>
              <a:rPr lang="en-US" sz="2800" dirty="0" smtClean="0"/>
              <a:t>OECS/Pharmaceutical Procurement Service (OECS/PPS) </a:t>
            </a:r>
            <a:endParaRPr lang="en-US"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endParaRPr lang="en-US" dirty="0" smtClean="0"/>
          </a:p>
          <a:p>
            <a:pPr algn="just"/>
            <a:endParaRPr lang="en-US" dirty="0" smtClean="0"/>
          </a:p>
          <a:p>
            <a:pPr algn="just"/>
            <a:endParaRPr lang="en-US" dirty="0" smtClean="0"/>
          </a:p>
          <a:p>
            <a:pPr algn="just"/>
            <a:r>
              <a:rPr lang="en-US" dirty="0" smtClean="0"/>
              <a:t>The core function of the OECS/PPS is the pooled procurement of pharmaceuticals and medical supplies for nine Ministries of Health (MOHs) of the OECS countries. </a:t>
            </a:r>
            <a:endParaRPr lang="en-US" dirty="0"/>
          </a:p>
        </p:txBody>
      </p:sp>
      <p:sp>
        <p:nvSpPr>
          <p:cNvPr id="2" name="Title 1"/>
          <p:cNvSpPr>
            <a:spLocks noGrp="1"/>
          </p:cNvSpPr>
          <p:nvPr>
            <p:ph type="title"/>
          </p:nvPr>
        </p:nvSpPr>
        <p:spPr/>
        <p:txBody>
          <a:bodyPr>
            <a:normAutofit/>
          </a:bodyPr>
          <a:lstStyle/>
          <a:p>
            <a:pPr algn="ctr"/>
            <a:r>
              <a:rPr lang="en-US" sz="2800" dirty="0" smtClean="0"/>
              <a:t>OECS/Pharmaceutical Procurement Service (OECS/PPS) </a:t>
            </a:r>
            <a:endParaRPr lang="en-US"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dirty="0" smtClean="0"/>
              <a:t>During the 2001/02 tender cycle, the annual survey on a market basket of 20 popular drugs showed that the regional prices were </a:t>
            </a:r>
            <a:r>
              <a:rPr lang="en-US" sz="3600" b="1" dirty="0" smtClean="0"/>
              <a:t>44%</a:t>
            </a:r>
            <a:r>
              <a:rPr lang="en-US" dirty="0" smtClean="0"/>
              <a:t> lower than individual country prices.  </a:t>
            </a:r>
          </a:p>
          <a:p>
            <a:pPr algn="just"/>
            <a:endParaRPr lang="en-US" dirty="0" smtClean="0"/>
          </a:p>
          <a:p>
            <a:pPr algn="just"/>
            <a:r>
              <a:rPr lang="en-US" dirty="0" smtClean="0"/>
              <a:t> The continuous annual cost-savings accrued after 16 years of the joint purchasing arrangement have reinforced OECS/PPS as an excellent cost-benefit model of economic and functional cooperation among OECS member countries</a:t>
            </a:r>
            <a:endParaRPr lang="en-US" dirty="0"/>
          </a:p>
        </p:txBody>
      </p:sp>
      <p:sp>
        <p:nvSpPr>
          <p:cNvPr id="2" name="Title 1"/>
          <p:cNvSpPr>
            <a:spLocks noGrp="1"/>
          </p:cNvSpPr>
          <p:nvPr>
            <p:ph type="title"/>
          </p:nvPr>
        </p:nvSpPr>
        <p:spPr/>
        <p:txBody>
          <a:bodyPr>
            <a:normAutofit/>
          </a:bodyPr>
          <a:lstStyle/>
          <a:p>
            <a:pPr algn="ctr"/>
            <a:r>
              <a:rPr lang="en-US" sz="2800" dirty="0" smtClean="0"/>
              <a:t>OECS/Pharmaceutical Procurement Service (OECS/PPS) </a:t>
            </a:r>
            <a:endParaRPr lang="en-US"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000" dirty="0" smtClean="0"/>
              <a:t>OECS/PPS operates a centralized, restricted tendering system in which all approved suppliers are pre-qualified by a vendors’ registration questionnaire.</a:t>
            </a:r>
          </a:p>
          <a:p>
            <a:pPr algn="just">
              <a:buNone/>
            </a:pPr>
            <a:r>
              <a:rPr lang="en-US" sz="2000" dirty="0" smtClean="0"/>
              <a:t>  </a:t>
            </a:r>
          </a:p>
          <a:p>
            <a:pPr algn="just"/>
            <a:r>
              <a:rPr lang="en-US" sz="2000" dirty="0" smtClean="0"/>
              <a:t>Pre-qualification is necessary to assess the quality standards, technical competence, and financial viability of competing suppliers.</a:t>
            </a:r>
          </a:p>
          <a:p>
            <a:pPr algn="just">
              <a:buNone/>
            </a:pPr>
            <a:r>
              <a:rPr lang="en-US" sz="2000" dirty="0" smtClean="0"/>
              <a:t> </a:t>
            </a:r>
          </a:p>
          <a:p>
            <a:pPr algn="just"/>
            <a:r>
              <a:rPr lang="en-US" sz="2000" dirty="0" smtClean="0"/>
              <a:t>Following a bid solicitation from over 75 international suppliers, OECS/PPS awards annual contracts, place orders directly with suppliers, and monitors delivery and supplier performance</a:t>
            </a:r>
            <a:r>
              <a:rPr lang="en-US" dirty="0" smtClean="0"/>
              <a:t>.</a:t>
            </a:r>
            <a:endParaRPr lang="en-US" dirty="0"/>
          </a:p>
        </p:txBody>
      </p:sp>
      <p:sp>
        <p:nvSpPr>
          <p:cNvPr id="2" name="Title 1"/>
          <p:cNvSpPr>
            <a:spLocks noGrp="1"/>
          </p:cNvSpPr>
          <p:nvPr>
            <p:ph type="title"/>
          </p:nvPr>
        </p:nvSpPr>
        <p:spPr/>
        <p:txBody>
          <a:bodyPr>
            <a:normAutofit/>
          </a:bodyPr>
          <a:lstStyle/>
          <a:p>
            <a:pPr algn="ctr"/>
            <a:r>
              <a:rPr lang="en-US" sz="2800" dirty="0" smtClean="0"/>
              <a:t>OECS/Pharmaceutical Procurement Service (OECS/PPS) </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numCol="2"/>
          <a:lstStyle/>
          <a:p>
            <a:r>
              <a:rPr lang="en-US" dirty="0" smtClean="0"/>
              <a:t>Antigua &amp; Barbuda</a:t>
            </a:r>
          </a:p>
          <a:p>
            <a:r>
              <a:rPr lang="en-US" dirty="0" smtClean="0"/>
              <a:t>Bahamas</a:t>
            </a:r>
          </a:p>
          <a:p>
            <a:r>
              <a:rPr lang="en-US" dirty="0" smtClean="0"/>
              <a:t>Barbados</a:t>
            </a:r>
          </a:p>
          <a:p>
            <a:r>
              <a:rPr lang="en-US" dirty="0" smtClean="0"/>
              <a:t>Belize</a:t>
            </a:r>
          </a:p>
          <a:p>
            <a:r>
              <a:rPr lang="en-US" dirty="0" smtClean="0"/>
              <a:t>Dominica</a:t>
            </a:r>
          </a:p>
          <a:p>
            <a:r>
              <a:rPr lang="en-US" dirty="0" smtClean="0"/>
              <a:t>Grenada</a:t>
            </a:r>
          </a:p>
          <a:p>
            <a:r>
              <a:rPr lang="en-US" dirty="0" smtClean="0"/>
              <a:t>Guyana</a:t>
            </a:r>
          </a:p>
          <a:p>
            <a:r>
              <a:rPr lang="en-US" dirty="0" smtClean="0"/>
              <a:t>Haiti</a:t>
            </a:r>
          </a:p>
          <a:p>
            <a:r>
              <a:rPr lang="en-US" dirty="0" smtClean="0"/>
              <a:t>Jamaica</a:t>
            </a:r>
          </a:p>
          <a:p>
            <a:r>
              <a:rPr lang="en-US" dirty="0" smtClean="0"/>
              <a:t>Montserrat</a:t>
            </a:r>
          </a:p>
          <a:p>
            <a:r>
              <a:rPr lang="en-US" dirty="0" smtClean="0"/>
              <a:t>St. Kitts &amp; Nevis</a:t>
            </a:r>
          </a:p>
          <a:p>
            <a:r>
              <a:rPr lang="en-US" dirty="0" smtClean="0"/>
              <a:t>Saint Lucia</a:t>
            </a:r>
          </a:p>
          <a:p>
            <a:r>
              <a:rPr lang="en-US" dirty="0" smtClean="0"/>
              <a:t>St. Vincent &amp; the Grenadines</a:t>
            </a:r>
          </a:p>
          <a:p>
            <a:r>
              <a:rPr lang="en-US" dirty="0" smtClean="0"/>
              <a:t>Suriname</a:t>
            </a:r>
          </a:p>
          <a:p>
            <a:r>
              <a:rPr lang="en-US" dirty="0" smtClean="0"/>
              <a:t>Trinidad and Tobago</a:t>
            </a:r>
          </a:p>
          <a:p>
            <a:endParaRPr lang="en-US" dirty="0"/>
          </a:p>
        </p:txBody>
      </p:sp>
      <p:sp>
        <p:nvSpPr>
          <p:cNvPr id="2" name="Title 1"/>
          <p:cNvSpPr>
            <a:spLocks noGrp="1"/>
          </p:cNvSpPr>
          <p:nvPr>
            <p:ph type="title"/>
          </p:nvPr>
        </p:nvSpPr>
        <p:spPr/>
        <p:txBody>
          <a:bodyPr/>
          <a:lstStyle/>
          <a:p>
            <a:r>
              <a:rPr lang="en-US" dirty="0" smtClean="0"/>
              <a:t>Caribbean Community</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err="1" smtClean="0"/>
              <a:t>Recognising</a:t>
            </a:r>
            <a:r>
              <a:rPr lang="en-US" dirty="0" smtClean="0"/>
              <a:t> the success with the pooled procurement of pharmaceuticals, OECS/PPS has rapidly expanded its product portfolio to include medical supplies, contraceptives and x-ray consumables.  </a:t>
            </a:r>
          </a:p>
          <a:p>
            <a:pPr algn="just"/>
            <a:endParaRPr lang="en-US" dirty="0" smtClean="0"/>
          </a:p>
          <a:p>
            <a:pPr algn="just"/>
            <a:r>
              <a:rPr lang="en-US" dirty="0" smtClean="0"/>
              <a:t>The OECS/PPS has now been mandated to explore the feasibility of purchasing dental and laboratory supplies.</a:t>
            </a:r>
            <a:endParaRPr lang="en-US" dirty="0"/>
          </a:p>
        </p:txBody>
      </p:sp>
      <p:sp>
        <p:nvSpPr>
          <p:cNvPr id="2" name="Title 1"/>
          <p:cNvSpPr>
            <a:spLocks noGrp="1"/>
          </p:cNvSpPr>
          <p:nvPr>
            <p:ph type="title"/>
          </p:nvPr>
        </p:nvSpPr>
        <p:spPr/>
        <p:txBody>
          <a:bodyPr>
            <a:normAutofit/>
          </a:bodyPr>
          <a:lstStyle/>
          <a:p>
            <a:pPr algn="ctr"/>
            <a:r>
              <a:rPr lang="en-US" sz="2800" dirty="0" smtClean="0"/>
              <a:t>OECS/Pharmaceutical Procurement Service (OECS/PPS) </a:t>
            </a:r>
            <a:endParaRPr lang="en-US"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230562"/>
          </a:xfrm>
        </p:spPr>
        <p:txBody>
          <a:bodyPr>
            <a:normAutofit/>
          </a:bodyPr>
          <a:lstStyle/>
          <a:p>
            <a:pPr algn="ctr"/>
            <a:r>
              <a:rPr lang="en-US" sz="6000" dirty="0" smtClean="0"/>
              <a:t>OECS -EGRIP</a:t>
            </a:r>
            <a:endParaRPr lang="en-US" sz="6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dirty="0" smtClean="0"/>
              <a:t>The Governments of Dominica, Grenada and St. Lucia and ST. Vincent and the Grenadines have received financing equivalent to the amount of US$ 2.4 Million, from the World Bank for implementation of the OECS Electronic Government for Regional Integration Project (EGRIP). </a:t>
            </a:r>
          </a:p>
          <a:p>
            <a:pPr algn="just"/>
            <a:r>
              <a:rPr lang="en-US" dirty="0" smtClean="0"/>
              <a:t>The Project became effective on 18</a:t>
            </a:r>
            <a:r>
              <a:rPr lang="en-US" baseline="30000" dirty="0" smtClean="0"/>
              <a:t>th</a:t>
            </a:r>
            <a:r>
              <a:rPr lang="en-US" dirty="0" smtClean="0"/>
              <a:t> June 2009 and is being implemented by the Regional E-Government Unit (REGU) of the Organisation of Eastern Caribbean States (OECS) Secretariat, over a period of 4 years.</a:t>
            </a:r>
          </a:p>
          <a:p>
            <a:endParaRPr lang="en-US" dirty="0"/>
          </a:p>
        </p:txBody>
      </p:sp>
      <p:sp>
        <p:nvSpPr>
          <p:cNvPr id="2" name="Title 1"/>
          <p:cNvSpPr>
            <a:spLocks noGrp="1"/>
          </p:cNvSpPr>
          <p:nvPr>
            <p:ph type="title"/>
          </p:nvPr>
        </p:nvSpPr>
        <p:spPr>
          <a:xfrm>
            <a:off x="457200" y="274638"/>
            <a:ext cx="7467600" cy="1554162"/>
          </a:xfrm>
        </p:spPr>
        <p:txBody>
          <a:bodyPr>
            <a:noAutofit/>
          </a:bodyPr>
          <a:lstStyle/>
          <a:p>
            <a:pPr algn="ctr"/>
            <a:r>
              <a:rPr lang="en-US" sz="2000" dirty="0" smtClean="0"/>
              <a:t/>
            </a:r>
            <a:br>
              <a:rPr lang="en-US" sz="2000" dirty="0" smtClean="0"/>
            </a:br>
            <a:r>
              <a:rPr lang="en-US" sz="2000" dirty="0" smtClean="0"/>
              <a:t/>
            </a:r>
            <a:br>
              <a:rPr lang="en-US" sz="2000" dirty="0" smtClean="0"/>
            </a:br>
            <a:r>
              <a:rPr lang="en-US" sz="2800" b="1" dirty="0" smtClean="0"/>
              <a:t>OECS </a:t>
            </a:r>
            <a:r>
              <a:rPr lang="en-US" sz="2800" b="1" dirty="0" smtClean="0"/>
              <a:t>Electronic Government for Regional Integration Project (EGRIP) </a:t>
            </a:r>
            <a:r>
              <a:rPr lang="en-US" sz="2800" dirty="0" smtClean="0"/>
              <a:t/>
            </a:r>
            <a:br>
              <a:rPr lang="en-US" sz="2800" dirty="0" smtClean="0"/>
            </a:br>
            <a:endParaRPr lang="en-US" sz="2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The Project is structured in two phases and will run over a four-year period.</a:t>
            </a:r>
          </a:p>
          <a:p>
            <a:r>
              <a:rPr lang="en-US" dirty="0" smtClean="0"/>
              <a:t>Phase one (1) focuses on cross-</a:t>
            </a:r>
            <a:r>
              <a:rPr lang="en-US" dirty="0" err="1" smtClean="0"/>
              <a:t>sectoral</a:t>
            </a:r>
            <a:r>
              <a:rPr lang="en-US" dirty="0" smtClean="0"/>
              <a:t> e-government issues and on specific applications in the public finance area (including Public Financial Management, tax, customs and procurement).</a:t>
            </a:r>
          </a:p>
          <a:p>
            <a:r>
              <a:rPr lang="en-US" dirty="0" smtClean="0"/>
              <a:t>Phase two (2) is expected to deepen the assistance provided under Phase 1, while expanding the program to cover other sectors.</a:t>
            </a:r>
          </a:p>
          <a:p>
            <a:endParaRPr lang="en-US" dirty="0"/>
          </a:p>
        </p:txBody>
      </p:sp>
      <p:sp>
        <p:nvSpPr>
          <p:cNvPr id="2" name="Title 1"/>
          <p:cNvSpPr>
            <a:spLocks noGrp="1"/>
          </p:cNvSpPr>
          <p:nvPr>
            <p:ph type="title"/>
          </p:nvPr>
        </p:nvSpPr>
        <p:spPr/>
        <p:txBody>
          <a:bodyPr>
            <a:normAutofit/>
          </a:bodyPr>
          <a:lstStyle/>
          <a:p>
            <a:pPr algn="ctr"/>
            <a:r>
              <a:rPr lang="en-US" sz="3200" b="1" dirty="0" smtClean="0"/>
              <a:t>OECS Electronic Government for Regional Integration Project (EGRIP)</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endParaRPr lang="en-US" dirty="0" smtClean="0"/>
          </a:p>
          <a:p>
            <a:pPr lvl="0"/>
            <a:r>
              <a:rPr lang="en-CA" dirty="0" smtClean="0"/>
              <a:t>Protocol to Revise the Treaty of Chaguaramas</a:t>
            </a:r>
          </a:p>
          <a:p>
            <a:pPr lvl="0"/>
            <a:r>
              <a:rPr lang="en-CA" dirty="0" smtClean="0"/>
              <a:t>Capacity Building</a:t>
            </a:r>
          </a:p>
          <a:p>
            <a:pPr lvl="0"/>
            <a:r>
              <a:rPr lang="en-CA" dirty="0" smtClean="0"/>
              <a:t>Community Model Law </a:t>
            </a:r>
            <a:endParaRPr lang="en-US" dirty="0" smtClean="0"/>
          </a:p>
          <a:p>
            <a:pPr lvl="0"/>
            <a:r>
              <a:rPr lang="en-CA" dirty="0" smtClean="0"/>
              <a:t>Electronic Regional Information System </a:t>
            </a:r>
            <a:endParaRPr lang="en-US" dirty="0" smtClean="0"/>
          </a:p>
          <a:p>
            <a:pPr lvl="3"/>
            <a:r>
              <a:rPr lang="en-CA" dirty="0" smtClean="0"/>
              <a:t>Community Electronic Public Procurement Notice Board </a:t>
            </a:r>
            <a:endParaRPr lang="en-US" dirty="0" smtClean="0"/>
          </a:p>
          <a:p>
            <a:pPr lvl="0"/>
            <a:r>
              <a:rPr lang="en-CA" dirty="0" smtClean="0"/>
              <a:t>Permanent Joint Council (TRADE-Finance)</a:t>
            </a:r>
          </a:p>
          <a:p>
            <a:pPr lvl="0"/>
            <a:r>
              <a:rPr lang="en-CA" dirty="0" smtClean="0"/>
              <a:t>Joint </a:t>
            </a:r>
            <a:r>
              <a:rPr lang="en-CA" dirty="0" smtClean="0"/>
              <a:t>Bidding Facility </a:t>
            </a:r>
            <a:endParaRPr lang="en-US" dirty="0" smtClean="0"/>
          </a:p>
          <a:p>
            <a:pPr lvl="0"/>
            <a:r>
              <a:rPr lang="en-CA" dirty="0" smtClean="0"/>
              <a:t>A supplier </a:t>
            </a:r>
            <a:r>
              <a:rPr lang="en-CA" dirty="0" smtClean="0"/>
              <a:t>registry</a:t>
            </a:r>
          </a:p>
          <a:p>
            <a:pPr lvl="0"/>
            <a:r>
              <a:rPr lang="en-CA" dirty="0" smtClean="0"/>
              <a:t>Catalogue of goods</a:t>
            </a:r>
            <a:endParaRPr lang="en-CA" dirty="0" smtClean="0"/>
          </a:p>
          <a:p>
            <a:pPr lvl="0"/>
            <a:r>
              <a:rPr lang="en-CA" dirty="0" smtClean="0"/>
              <a:t>Develop infrastructure for Procurement administration</a:t>
            </a:r>
            <a:endParaRPr lang="en-US" dirty="0" smtClean="0"/>
          </a:p>
          <a:p>
            <a:pPr lvl="0"/>
            <a:r>
              <a:rPr lang="en-CA" dirty="0" smtClean="0"/>
              <a:t>Permanent Committee on Public Procurement </a:t>
            </a:r>
            <a:endParaRPr lang="en-US" dirty="0" smtClean="0"/>
          </a:p>
          <a:p>
            <a:pPr lvl="0"/>
            <a:r>
              <a:rPr lang="en-CA" dirty="0" smtClean="0"/>
              <a:t>e-enabling legislation </a:t>
            </a:r>
            <a:endParaRPr lang="en-US" dirty="0" smtClean="0"/>
          </a:p>
          <a:p>
            <a:endParaRPr lang="en-US" dirty="0"/>
          </a:p>
        </p:txBody>
      </p:sp>
      <p:sp>
        <p:nvSpPr>
          <p:cNvPr id="4" name="Slide Number Placeholder 3"/>
          <p:cNvSpPr>
            <a:spLocks noGrp="1"/>
          </p:cNvSpPr>
          <p:nvPr>
            <p:ph type="sldNum" sz="quarter" idx="12"/>
          </p:nvPr>
        </p:nvSpPr>
        <p:spPr/>
        <p:txBody>
          <a:bodyPr/>
          <a:lstStyle/>
          <a:p>
            <a:fld id="{C4DF5002-1901-4034-AB71-0FC69EC044FE}" type="slidenum">
              <a:rPr lang="en-US" smtClean="0"/>
              <a:pPr/>
              <a:t>34</a:t>
            </a:fld>
            <a:endParaRPr lang="en-US"/>
          </a:p>
        </p:txBody>
      </p:sp>
      <p:sp>
        <p:nvSpPr>
          <p:cNvPr id="2" name="Title 1"/>
          <p:cNvSpPr>
            <a:spLocks noGrp="1"/>
          </p:cNvSpPr>
          <p:nvPr>
            <p:ph type="title"/>
          </p:nvPr>
        </p:nvSpPr>
        <p:spPr/>
        <p:txBody>
          <a:bodyPr/>
          <a:lstStyle/>
          <a:p>
            <a:pPr algn="ctr"/>
            <a:r>
              <a:rPr lang="en-US" dirty="0" smtClean="0"/>
              <a:t>NEXT STEPS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en-US" dirty="0" smtClean="0"/>
              <a:t>Procurement in CARICOM </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Content Placeholder 2"/>
          <p:cNvSpPr>
            <a:spLocks noGrp="1"/>
          </p:cNvSpPr>
          <p:nvPr>
            <p:ph idx="1"/>
          </p:nvPr>
        </p:nvSpPr>
        <p:spPr/>
        <p:txBody>
          <a:bodyPr/>
          <a:lstStyle/>
          <a:p>
            <a:pPr algn="ctr" eaLnBrk="1" hangingPunct="1"/>
            <a:endParaRPr lang="en-US" dirty="0" smtClean="0"/>
          </a:p>
          <a:p>
            <a:pPr algn="ctr" eaLnBrk="1" hangingPunct="1"/>
            <a:endParaRPr lang="en-US" dirty="0" smtClean="0"/>
          </a:p>
          <a:p>
            <a:pPr eaLnBrk="1" hangingPunct="1"/>
            <a:r>
              <a:rPr lang="en-US" dirty="0" smtClean="0"/>
              <a:t>IDB</a:t>
            </a:r>
          </a:p>
          <a:p>
            <a:pPr eaLnBrk="1" hangingPunct="1"/>
            <a:r>
              <a:rPr lang="en-US" dirty="0" smtClean="0"/>
              <a:t>CIDA</a:t>
            </a:r>
          </a:p>
          <a:p>
            <a:pPr eaLnBrk="1" hangingPunct="1"/>
            <a:r>
              <a:rPr lang="en-US" dirty="0" smtClean="0"/>
              <a:t>World </a:t>
            </a:r>
            <a:r>
              <a:rPr lang="en-US" dirty="0" smtClean="0"/>
              <a:t>Bank</a:t>
            </a:r>
          </a:p>
          <a:p>
            <a:pPr eaLnBrk="1" hangingPunct="1"/>
            <a:r>
              <a:rPr lang="en-US" dirty="0" smtClean="0"/>
              <a:t>IDRC</a:t>
            </a:r>
            <a:endParaRPr lang="en-US" dirty="0" smtClean="0"/>
          </a:p>
          <a:p>
            <a:pPr eaLnBrk="1" hangingPunct="1"/>
            <a:r>
              <a:rPr lang="en-US" dirty="0" smtClean="0"/>
              <a:t>OTN </a:t>
            </a:r>
          </a:p>
          <a:p>
            <a:pPr eaLnBrk="1" hangingPunct="1"/>
            <a:r>
              <a:rPr lang="en-US" dirty="0" smtClean="0"/>
              <a:t>Members of the Caribbean </a:t>
            </a:r>
            <a:r>
              <a:rPr lang="en-US" dirty="0" smtClean="0"/>
              <a:t>Community</a:t>
            </a:r>
            <a:endParaRPr lang="en-US" dirty="0" smtClean="0"/>
          </a:p>
        </p:txBody>
      </p:sp>
      <p:sp>
        <p:nvSpPr>
          <p:cNvPr id="2" name="Title 1"/>
          <p:cNvSpPr>
            <a:spLocks noGrp="1"/>
          </p:cNvSpPr>
          <p:nvPr>
            <p:ph type="title"/>
          </p:nvPr>
        </p:nvSpPr>
        <p:spPr/>
        <p:txBody>
          <a:bodyPr/>
          <a:lstStyle/>
          <a:p>
            <a:pPr algn="ctr" eaLnBrk="1" fontAlgn="auto" hangingPunct="1">
              <a:spcAft>
                <a:spcPts val="0"/>
              </a:spcAft>
              <a:defRPr/>
            </a:pPr>
            <a:r>
              <a:rPr lang="en-US" dirty="0" smtClean="0"/>
              <a:t>Recognition</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Text Placeholder 2"/>
          <p:cNvSpPr>
            <a:spLocks noGrp="1"/>
          </p:cNvSpPr>
          <p:nvPr>
            <p:ph type="body" sz="half" idx="2"/>
          </p:nvPr>
        </p:nvSpPr>
        <p:spPr>
          <a:xfrm>
            <a:off x="7315200" y="838200"/>
            <a:ext cx="1371600" cy="152400"/>
          </a:xfrm>
        </p:spPr>
        <p:txBody>
          <a:bodyPr>
            <a:normAutofit fontScale="55000" lnSpcReduction="20000"/>
          </a:bodyPr>
          <a:lstStyle/>
          <a:p>
            <a:pPr eaLnBrk="1" hangingPunct="1">
              <a:spcBef>
                <a:spcPct val="0"/>
              </a:spcBef>
            </a:pPr>
            <a:r>
              <a:rPr lang="en-US" dirty="0" err="1" smtClean="0"/>
              <a:t>Shar</a:t>
            </a:r>
            <a:endParaRPr lang="en-US" dirty="0" smtClean="0"/>
          </a:p>
        </p:txBody>
      </p:sp>
      <p:sp>
        <p:nvSpPr>
          <p:cNvPr id="96259" name="Picture Placeholder 3"/>
          <p:cNvSpPr>
            <a:spLocks noGrp="1" noTextEdit="1"/>
          </p:cNvSpPr>
          <p:nvPr>
            <p:ph type="pic" idx="1"/>
          </p:nvPr>
        </p:nvSpPr>
        <p:spPr>
          <a:xfrm>
            <a:off x="304800" y="-304800"/>
            <a:ext cx="8534400" cy="4343400"/>
          </a:xfrm>
          <a:ln w="9525"/>
        </p:spPr>
      </p:sp>
      <p:sp>
        <p:nvSpPr>
          <p:cNvPr id="2" name="Title 1"/>
          <p:cNvSpPr>
            <a:spLocks noGrp="1"/>
          </p:cNvSpPr>
          <p:nvPr>
            <p:ph type="title"/>
          </p:nvPr>
        </p:nvSpPr>
        <p:spPr>
          <a:xfrm rot="5400000">
            <a:off x="3351212" y="3200401"/>
            <a:ext cx="6308725" cy="457200"/>
          </a:xfrm>
        </p:spPr>
        <p:txBody>
          <a:bodyPr>
            <a:normAutofit fontScale="90000"/>
          </a:bodyPr>
          <a:lstStyle/>
          <a:p>
            <a:pPr algn="ctr" eaLnBrk="1" fontAlgn="auto" hangingPunct="1">
              <a:spcAft>
                <a:spcPts val="0"/>
              </a:spcAft>
              <a:defRPr/>
            </a:pPr>
            <a:r>
              <a:rPr lang="en-US" sz="7200" dirty="0" smtClean="0"/>
              <a:t>Thank You</a:t>
            </a:r>
            <a:endParaRPr lang="en-US" sz="7200" dirty="0"/>
          </a:p>
        </p:txBody>
      </p:sp>
      <p:pic>
        <p:nvPicPr>
          <p:cNvPr id="96261" name="Picture 7" descr="C:\Users\sharlenesm\AppData\Local\Microsoft\Windows\Temporary Internet Files\Content.Outlook\M1CSCVQA\CCLogo_filled-500dpi.jpg"/>
          <p:cNvPicPr>
            <a:picLocks noChangeAspect="1" noChangeArrowheads="1"/>
          </p:cNvPicPr>
          <p:nvPr/>
        </p:nvPicPr>
        <p:blipFill>
          <a:blip r:embed="rId3" cstate="print"/>
          <a:srcRect/>
          <a:stretch>
            <a:fillRect/>
          </a:stretch>
        </p:blipFill>
        <p:spPr bwMode="auto">
          <a:xfrm>
            <a:off x="609600" y="152400"/>
            <a:ext cx="5105400"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5" descr="X:\CSME002.XSM\00000001.JPG"/>
          <p:cNvPicPr>
            <a:picLocks noGrp="1" noChangeAspect="1" noChangeArrowheads="1"/>
          </p:cNvPicPr>
          <p:nvPr>
            <p:ph idx="1"/>
          </p:nvPr>
        </p:nvPicPr>
        <p:blipFill>
          <a:blip r:embed="rId3" cstate="print"/>
          <a:srcRect/>
          <a:stretch>
            <a:fillRect/>
          </a:stretch>
        </p:blipFill>
        <p:spPr>
          <a:xfrm>
            <a:off x="1981200" y="1609725"/>
            <a:ext cx="3663950" cy="4846638"/>
          </a:xfrm>
          <a:noFill/>
        </p:spPr>
      </p:pic>
      <p:sp>
        <p:nvSpPr>
          <p:cNvPr id="2" name="Title 1"/>
          <p:cNvSpPr>
            <a:spLocks noGrp="1"/>
          </p:cNvSpPr>
          <p:nvPr>
            <p:ph type="title"/>
          </p:nvPr>
        </p:nvSpPr>
        <p:spPr>
          <a:xfrm>
            <a:off x="457200" y="304800"/>
            <a:ext cx="8229600" cy="1143000"/>
          </a:xfrm>
        </p:spPr>
        <p:txBody>
          <a:bodyPr>
            <a:normAutofit fontScale="90000"/>
          </a:bodyPr>
          <a:lstStyle/>
          <a:p>
            <a:pPr algn="ctr" eaLnBrk="1" fontAlgn="auto" hangingPunct="1">
              <a:spcAft>
                <a:spcPts val="0"/>
              </a:spcAft>
              <a:defRPr/>
            </a:pPr>
            <a:r>
              <a:rPr lang="en-US" sz="2400" dirty="0" smtClean="0"/>
              <a:t>overarching justification for the establishment and implementation of a regional Public Procurement regime</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p:txBody>
          <a:bodyPr/>
          <a:lstStyle/>
          <a:p>
            <a:pPr algn="ctr" eaLnBrk="1" hangingPunct="1">
              <a:buFont typeface="Wingdings 2" pitchFamily="18" charset="2"/>
              <a:buNone/>
            </a:pPr>
            <a:r>
              <a:rPr lang="en-US" smtClean="0"/>
              <a:t> </a:t>
            </a:r>
          </a:p>
          <a:p>
            <a:pPr algn="ctr" eaLnBrk="1" hangingPunct="1">
              <a:buFont typeface="Wingdings 2" pitchFamily="18" charset="2"/>
              <a:buNone/>
            </a:pPr>
            <a:endParaRPr lang="en-US" smtClean="0"/>
          </a:p>
          <a:p>
            <a:pPr algn="ctr" eaLnBrk="1" hangingPunct="1">
              <a:buFont typeface="Wingdings 2" pitchFamily="18" charset="2"/>
              <a:buNone/>
            </a:pPr>
            <a:endParaRPr lang="en-US" smtClean="0"/>
          </a:p>
          <a:p>
            <a:pPr algn="ctr" eaLnBrk="1" hangingPunct="1">
              <a:buFont typeface="Wingdings 2" pitchFamily="18" charset="2"/>
              <a:buNone/>
            </a:pPr>
            <a:r>
              <a:rPr lang="en-US" smtClean="0"/>
              <a:t>Article 239 of the Revised Treaty of Chaguaramas obliges Member States to </a:t>
            </a:r>
            <a:r>
              <a:rPr lang="en-US" b="1" i="1" smtClean="0"/>
              <a:t>“elaborate a Protocol relating…. to…. Government Procurement.”</a:t>
            </a:r>
            <a:endParaRPr lang="en-US" smtClean="0"/>
          </a:p>
        </p:txBody>
      </p:sp>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sz="2400" dirty="0" smtClean="0"/>
              <a:t>overarching justification for the establishment and implementation of a regional Public Procurement regime</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p:txBody>
          <a:bodyPr>
            <a:normAutofit/>
          </a:bodyPr>
          <a:lstStyle/>
          <a:p>
            <a:pPr marL="566928" indent="-457200" eaLnBrk="1" hangingPunct="1">
              <a:buFont typeface="+mj-lt"/>
              <a:buAutoNum type="arabicPeriod"/>
            </a:pPr>
            <a:endParaRPr lang="en-US" sz="2400" dirty="0" smtClean="0"/>
          </a:p>
          <a:p>
            <a:pPr marL="566928" indent="-457200" eaLnBrk="1" hangingPunct="1">
              <a:buFont typeface="+mj-lt"/>
              <a:buAutoNum type="arabicPeriod"/>
            </a:pPr>
            <a:r>
              <a:rPr lang="en-US" sz="2400" dirty="0" smtClean="0"/>
              <a:t>Article </a:t>
            </a:r>
            <a:r>
              <a:rPr lang="en-US" sz="2400" dirty="0" smtClean="0"/>
              <a:t>79 </a:t>
            </a:r>
            <a:r>
              <a:rPr lang="en-US" sz="2400" dirty="0" smtClean="0"/>
              <a:t>commits CARICOM to</a:t>
            </a:r>
            <a:r>
              <a:rPr lang="en-US" sz="2400" i="1" dirty="0" smtClean="0"/>
              <a:t> </a:t>
            </a:r>
            <a:r>
              <a:rPr lang="en-US" sz="2400" i="1" dirty="0" smtClean="0"/>
              <a:t>establish and maintain a regime for the </a:t>
            </a:r>
            <a:r>
              <a:rPr lang="en-US" sz="2400" b="1" i="1" dirty="0" smtClean="0">
                <a:solidFill>
                  <a:srgbClr val="C00000"/>
                </a:solidFill>
              </a:rPr>
              <a:t>free movement of goods and </a:t>
            </a:r>
            <a:r>
              <a:rPr lang="en-US" sz="2400" b="1" i="1" dirty="0" smtClean="0">
                <a:solidFill>
                  <a:srgbClr val="C00000"/>
                </a:solidFill>
              </a:rPr>
              <a:t>services.</a:t>
            </a:r>
          </a:p>
          <a:p>
            <a:pPr marL="566928" indent="-457200">
              <a:buFont typeface="+mj-lt"/>
              <a:buAutoNum type="arabicPeriod"/>
            </a:pPr>
            <a:endParaRPr lang="en-US" sz="2400" dirty="0" smtClean="0"/>
          </a:p>
          <a:p>
            <a:pPr marL="566928" indent="-457200">
              <a:buFont typeface="+mj-lt"/>
              <a:buAutoNum type="arabicPeriod"/>
            </a:pPr>
            <a:r>
              <a:rPr lang="en-US" sz="2400" dirty="0" smtClean="0"/>
              <a:t>Articles </a:t>
            </a:r>
            <a:r>
              <a:rPr lang="en-US" sz="2400" dirty="0" smtClean="0"/>
              <a:t>45 and 46 commit Member States to pursuing the goal of </a:t>
            </a:r>
            <a:r>
              <a:rPr lang="en-US" sz="2400" b="1" dirty="0" smtClean="0">
                <a:solidFill>
                  <a:srgbClr val="C00000"/>
                </a:solidFill>
              </a:rPr>
              <a:t>free movement of their Nationals</a:t>
            </a:r>
            <a:r>
              <a:rPr lang="en-US" sz="2400" dirty="0" smtClean="0"/>
              <a:t>.  </a:t>
            </a:r>
            <a:endParaRPr lang="en-US" sz="2400" dirty="0" smtClean="0"/>
          </a:p>
          <a:p>
            <a:pPr marL="566928" indent="-457200">
              <a:buFont typeface="+mj-lt"/>
              <a:buAutoNum type="arabicPeriod"/>
            </a:pPr>
            <a:endParaRPr lang="en-US" sz="2400" dirty="0" smtClean="0"/>
          </a:p>
          <a:p>
            <a:pPr marL="566928" indent="-457200">
              <a:buFont typeface="+mj-lt"/>
              <a:buAutoNum type="arabicPeriod"/>
            </a:pPr>
            <a:r>
              <a:rPr lang="en-US" sz="2400" dirty="0" smtClean="0"/>
              <a:t>Articles </a:t>
            </a:r>
            <a:r>
              <a:rPr lang="en-US" sz="2400" dirty="0" smtClean="0"/>
              <a:t>39 through 41 address the </a:t>
            </a:r>
            <a:r>
              <a:rPr lang="en-US" sz="2400" b="1" dirty="0" smtClean="0">
                <a:solidFill>
                  <a:srgbClr val="C00000"/>
                </a:solidFill>
              </a:rPr>
              <a:t>free movement of capital</a:t>
            </a:r>
            <a:endParaRPr lang="en-US" sz="2400" dirty="0" smtClean="0"/>
          </a:p>
          <a:p>
            <a:pPr marL="566928" indent="-457200">
              <a:buFont typeface="+mj-lt"/>
              <a:buAutoNum type="arabicPeriod"/>
            </a:pPr>
            <a:endParaRPr lang="en-US" sz="2400" dirty="0" smtClean="0"/>
          </a:p>
          <a:p>
            <a:pPr marL="566928" indent="-457200" eaLnBrk="1" hangingPunct="1">
              <a:buFont typeface="+mj-lt"/>
              <a:buAutoNum type="arabicPeriod"/>
            </a:pPr>
            <a:endParaRPr lang="en-US" sz="2400" b="1" i="1" dirty="0" smtClean="0">
              <a:solidFill>
                <a:srgbClr val="C00000"/>
              </a:solidFill>
            </a:endParaRPr>
          </a:p>
          <a:p>
            <a:pPr marL="566928" indent="-457200" eaLnBrk="1" hangingPunct="1">
              <a:buFont typeface="+mj-lt"/>
              <a:buAutoNum type="arabicPeriod"/>
            </a:pPr>
            <a:endParaRPr lang="en-US" sz="2400" b="1" dirty="0" smtClean="0">
              <a:solidFill>
                <a:srgbClr val="C00000"/>
              </a:solidFill>
            </a:endParaRPr>
          </a:p>
        </p:txBody>
      </p:sp>
      <p:sp>
        <p:nvSpPr>
          <p:cNvPr id="2" name="Title 1"/>
          <p:cNvSpPr>
            <a:spLocks noGrp="1"/>
          </p:cNvSpPr>
          <p:nvPr>
            <p:ph type="title"/>
          </p:nvPr>
        </p:nvSpPr>
        <p:spPr/>
        <p:txBody>
          <a:bodyPr>
            <a:normAutofit/>
          </a:bodyPr>
          <a:lstStyle/>
          <a:p>
            <a:pPr algn="ctr" eaLnBrk="1" fontAlgn="auto" hangingPunct="1">
              <a:spcAft>
                <a:spcPts val="0"/>
              </a:spcAft>
              <a:defRPr/>
            </a:pPr>
            <a:r>
              <a:rPr lang="en-US" sz="2800" dirty="0" smtClean="0"/>
              <a:t>legal context for establishment of a regional Public Procurement regime</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457200" y="5867400"/>
            <a:ext cx="7467600" cy="606425"/>
          </a:xfrm>
        </p:spPr>
        <p:txBody>
          <a:bodyPr/>
          <a:lstStyle/>
          <a:p>
            <a:pPr eaLnBrk="1" hangingPunct="1"/>
            <a:endParaRPr lang="en-US" smtClean="0"/>
          </a:p>
        </p:txBody>
      </p:sp>
      <p:sp>
        <p:nvSpPr>
          <p:cNvPr id="2" name="Title 1"/>
          <p:cNvSpPr>
            <a:spLocks noGrp="1"/>
          </p:cNvSpPr>
          <p:nvPr>
            <p:ph type="title"/>
          </p:nvPr>
        </p:nvSpPr>
        <p:spPr>
          <a:xfrm>
            <a:off x="457200" y="274638"/>
            <a:ext cx="7467600" cy="3611562"/>
          </a:xfrm>
        </p:spPr>
        <p:txBody>
          <a:bodyPr/>
          <a:lstStyle/>
          <a:p>
            <a:pPr algn="ctr" eaLnBrk="1" fontAlgn="auto" hangingPunct="1">
              <a:spcAft>
                <a:spcPts val="0"/>
              </a:spcAft>
              <a:defRPr/>
            </a:pPr>
            <a:r>
              <a:rPr lang="en-US" sz="4400" dirty="0" smtClean="0"/>
              <a:t>Building a regime for public procurement</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p:txBody>
          <a:bodyPr/>
          <a:lstStyle/>
          <a:p>
            <a:pPr eaLnBrk="1" hangingPunct="1"/>
            <a:endParaRPr lang="en-US" dirty="0" smtClean="0"/>
          </a:p>
          <a:p>
            <a:pPr algn="ctr" eaLnBrk="1" hangingPunct="1"/>
            <a:endParaRPr lang="en-US" dirty="0" smtClean="0"/>
          </a:p>
          <a:p>
            <a:pPr algn="just" eaLnBrk="1" hangingPunct="1"/>
            <a:r>
              <a:rPr lang="en-US" dirty="0" smtClean="0"/>
              <a:t>The first stage of building a regime for government procurement consistent with the CSME began in 2001. Two studies were done within the Caribbean Community (CARICOM) in order to develop the scope of the Community Policy on Government Procurement. </a:t>
            </a:r>
          </a:p>
        </p:txBody>
      </p:sp>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smtClean="0"/>
              <a:t>Building a regime for public procurement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p:txBody>
          <a:bodyPr>
            <a:normAutofit/>
          </a:bodyPr>
          <a:lstStyle/>
          <a:p>
            <a:pPr algn="just" eaLnBrk="1" hangingPunct="1">
              <a:buFont typeface="Wingdings" pitchFamily="2" charset="2"/>
              <a:buNone/>
            </a:pPr>
            <a:r>
              <a:rPr lang="en-US" dirty="0" smtClean="0"/>
              <a:t>A Project was commissioned in 2003 by the</a:t>
            </a:r>
          </a:p>
          <a:p>
            <a:pPr algn="just" eaLnBrk="1" hangingPunct="1">
              <a:buFont typeface="Wingdings" pitchFamily="2" charset="2"/>
              <a:buNone/>
            </a:pPr>
            <a:r>
              <a:rPr lang="en-US" dirty="0" smtClean="0"/>
              <a:t>CARICOM Secretariat with a grant from the </a:t>
            </a:r>
            <a:endParaRPr lang="en-US" dirty="0" smtClean="0"/>
          </a:p>
          <a:p>
            <a:pPr algn="just" eaLnBrk="1" hangingPunct="1">
              <a:buFont typeface="Wingdings" pitchFamily="2" charset="2"/>
              <a:buNone/>
            </a:pPr>
            <a:endParaRPr lang="en-US" dirty="0" smtClean="0"/>
          </a:p>
          <a:p>
            <a:pPr algn="just">
              <a:buNone/>
            </a:pPr>
            <a:r>
              <a:rPr lang="en-US" dirty="0" smtClean="0"/>
              <a:t>the Canadian International Development</a:t>
            </a:r>
          </a:p>
          <a:p>
            <a:pPr algn="just">
              <a:buNone/>
            </a:pPr>
            <a:r>
              <a:rPr lang="en-US" dirty="0" smtClean="0"/>
              <a:t>Agency (CIDA</a:t>
            </a:r>
            <a:r>
              <a:rPr lang="en-US" dirty="0" smtClean="0"/>
              <a:t>);</a:t>
            </a:r>
          </a:p>
          <a:p>
            <a:pPr algn="just">
              <a:buNone/>
            </a:pPr>
            <a:r>
              <a:rPr lang="en-US" dirty="0" smtClean="0"/>
              <a:t> </a:t>
            </a:r>
            <a:endParaRPr lang="en-US" dirty="0" smtClean="0"/>
          </a:p>
          <a:p>
            <a:pPr algn="just" eaLnBrk="1" hangingPunct="1">
              <a:buFont typeface="Wingdings" pitchFamily="2" charset="2"/>
              <a:buNone/>
            </a:pPr>
            <a:r>
              <a:rPr lang="en-US" dirty="0" smtClean="0"/>
              <a:t>Inter-American Development Bank (IDB)</a:t>
            </a:r>
            <a:endParaRPr lang="en-US" dirty="0" smtClean="0"/>
          </a:p>
          <a:p>
            <a:pPr algn="just" eaLnBrk="1" hangingPunct="1">
              <a:buFont typeface="Wingdings" pitchFamily="2" charset="2"/>
              <a:buNone/>
            </a:pPr>
            <a:endParaRPr lang="en-US" dirty="0" smtClean="0"/>
          </a:p>
          <a:p>
            <a:pPr algn="just" eaLnBrk="1" hangingPunct="1">
              <a:buFont typeface="Wingdings" pitchFamily="2" charset="2"/>
              <a:buNone/>
            </a:pPr>
            <a:endParaRPr lang="en-US" dirty="0" smtClean="0"/>
          </a:p>
        </p:txBody>
      </p:sp>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smtClean="0"/>
              <a:t>Building a regime for public procurement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3475</TotalTime>
  <Words>1475</Words>
  <Application>Microsoft Office PowerPoint</Application>
  <PresentationFormat>On-screen Show (4:3)</PresentationFormat>
  <Paragraphs>284</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Concourse</vt:lpstr>
      <vt:lpstr> Regional integration of Public procurement in the Caribbean     </vt:lpstr>
      <vt:lpstr>WHAT IS CARICOM</vt:lpstr>
      <vt:lpstr>Caribbean Community</vt:lpstr>
      <vt:lpstr>overarching justification for the establishment and implementation of a regional Public Procurement regime</vt:lpstr>
      <vt:lpstr>overarching justification for the establishment and implementation of a regional Public Procurement regime</vt:lpstr>
      <vt:lpstr>legal context for establishment of a regional Public Procurement regime</vt:lpstr>
      <vt:lpstr>Building a regime for public procurement </vt:lpstr>
      <vt:lpstr>Building a regime for public procurement</vt:lpstr>
      <vt:lpstr>Building a regime for public procurement</vt:lpstr>
      <vt:lpstr>The Project</vt:lpstr>
      <vt:lpstr>The key outputs of this first stage of the project</vt:lpstr>
      <vt:lpstr>Framework Regional Integration Policy on Public Procurement (FRIP)</vt:lpstr>
      <vt:lpstr>Community Review of the FRIP</vt:lpstr>
      <vt:lpstr>2011</vt:lpstr>
      <vt:lpstr>Ministerial Approval May, 2011 </vt:lpstr>
      <vt:lpstr>Ministerial Approval May, 2011 </vt:lpstr>
      <vt:lpstr>   Ministerial Approval May, 2011    </vt:lpstr>
      <vt:lpstr>Project Schedule</vt:lpstr>
      <vt:lpstr>OTHER REGIONAL DEVLOPMENTS IN PUBLIC PROCUREMENT</vt:lpstr>
      <vt:lpstr>National Efforts</vt:lpstr>
      <vt:lpstr>National Efforts</vt:lpstr>
      <vt:lpstr>National Efforts </vt:lpstr>
      <vt:lpstr> Regional Efforts  </vt:lpstr>
      <vt:lpstr>Joint Procurement     </vt:lpstr>
      <vt:lpstr>OECS/Pharmaceutical Procurement Service (OECS/PPS) </vt:lpstr>
      <vt:lpstr>OECS/Pharmaceutical Procurement Service (OECS/PPS) </vt:lpstr>
      <vt:lpstr>OECS/Pharmaceutical Procurement Service (OECS/PPS) </vt:lpstr>
      <vt:lpstr>OECS/Pharmaceutical Procurement Service (OECS/PPS) </vt:lpstr>
      <vt:lpstr>OECS/Pharmaceutical Procurement Service (OECS/PPS) </vt:lpstr>
      <vt:lpstr>OECS/Pharmaceutical Procurement Service (OECS/PPS) </vt:lpstr>
      <vt:lpstr>OECS -EGRIP</vt:lpstr>
      <vt:lpstr>  OECS Electronic Government for Regional Integration Project (EGRIP)  </vt:lpstr>
      <vt:lpstr>OECS Electronic Government for Regional Integration Project (EGRIP)</vt:lpstr>
      <vt:lpstr>NEXT STEPS</vt:lpstr>
      <vt:lpstr>Procurement in CARICOM </vt:lpstr>
      <vt:lpstr>Recognition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integration of public procurement in the Caribbean</dc:title>
  <dc:creator>owner</dc:creator>
  <cp:lastModifiedBy>User</cp:lastModifiedBy>
  <cp:revision>123</cp:revision>
  <dcterms:created xsi:type="dcterms:W3CDTF">2010-05-10T21:18:33Z</dcterms:created>
  <dcterms:modified xsi:type="dcterms:W3CDTF">2011-10-19T13:30:04Z</dcterms:modified>
</cp:coreProperties>
</file>